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png" ContentType="image/png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44"/>
  </p:notesMasterIdLst>
  <p:sldIdLst>
    <p:sldId id="257" r:id="rId2"/>
    <p:sldId id="258" r:id="rId3"/>
    <p:sldId id="260" r:id="rId4"/>
    <p:sldId id="263" r:id="rId5"/>
    <p:sldId id="264" r:id="rId6"/>
    <p:sldId id="266" r:id="rId7"/>
    <p:sldId id="268" r:id="rId8"/>
    <p:sldId id="308" r:id="rId9"/>
    <p:sldId id="331" r:id="rId10"/>
    <p:sldId id="304" r:id="rId11"/>
    <p:sldId id="273" r:id="rId12"/>
    <p:sldId id="329" r:id="rId13"/>
    <p:sldId id="332" r:id="rId14"/>
    <p:sldId id="334" r:id="rId15"/>
    <p:sldId id="333" r:id="rId16"/>
    <p:sldId id="336" r:id="rId17"/>
    <p:sldId id="337" r:id="rId18"/>
    <p:sldId id="338" r:id="rId19"/>
    <p:sldId id="339" r:id="rId20"/>
    <p:sldId id="341" r:id="rId21"/>
    <p:sldId id="342" r:id="rId22"/>
    <p:sldId id="343" r:id="rId23"/>
    <p:sldId id="344" r:id="rId24"/>
    <p:sldId id="340" r:id="rId25"/>
    <p:sldId id="318" r:id="rId26"/>
    <p:sldId id="310" r:id="rId27"/>
    <p:sldId id="345" r:id="rId28"/>
    <p:sldId id="281" r:id="rId29"/>
    <p:sldId id="283" r:id="rId30"/>
    <p:sldId id="284" r:id="rId31"/>
    <p:sldId id="285" r:id="rId32"/>
    <p:sldId id="286" r:id="rId33"/>
    <p:sldId id="324" r:id="rId34"/>
    <p:sldId id="325" r:id="rId35"/>
    <p:sldId id="346" r:id="rId36"/>
    <p:sldId id="290" r:id="rId37"/>
    <p:sldId id="292" r:id="rId38"/>
    <p:sldId id="296" r:id="rId39"/>
    <p:sldId id="297" r:id="rId40"/>
    <p:sldId id="305" r:id="rId41"/>
    <p:sldId id="306" r:id="rId42"/>
    <p:sldId id="32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-144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5391BA-51E8-4E57-9356-2482084E7F6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88F404B2-6DE7-4A1F-881C-1127102C5B52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INSULIN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RESISTANCE</a:t>
          </a:r>
        </a:p>
      </dgm:t>
    </dgm:pt>
    <dgm:pt modelId="{4333EC0F-0FF1-4545-A92E-1925014451C2}" type="parTrans" cxnId="{B2610B14-3467-4F12-80CB-7E7416C07136}">
      <dgm:prSet/>
      <dgm:spPr/>
      <dgm:t>
        <a:bodyPr/>
        <a:lstStyle/>
        <a:p>
          <a:endParaRPr lang="en-GB"/>
        </a:p>
      </dgm:t>
    </dgm:pt>
    <dgm:pt modelId="{D4900380-D4D2-40A8-8EA2-5AD740849E63}" type="sibTrans" cxnId="{B2610B14-3467-4F12-80CB-7E7416C07136}">
      <dgm:prSet/>
      <dgm:spPr/>
      <dgm:t>
        <a:bodyPr/>
        <a:lstStyle/>
        <a:p>
          <a:endParaRPr lang="en-GB"/>
        </a:p>
      </dgm:t>
    </dgm:pt>
    <dgm:pt modelId="{D3759E0C-88C0-4810-AD00-134F78ED6953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TYPE 2 DIABETES</a:t>
          </a:r>
        </a:p>
      </dgm:t>
    </dgm:pt>
    <dgm:pt modelId="{ADE78388-64A6-4561-89D9-6F4E4B0DFDDD}" type="parTrans" cxnId="{C614E59C-021F-43E8-A314-4F0E51936248}">
      <dgm:prSet/>
      <dgm:spPr/>
      <dgm:t>
        <a:bodyPr/>
        <a:lstStyle/>
        <a:p>
          <a:endParaRPr lang="en-GB"/>
        </a:p>
      </dgm:t>
    </dgm:pt>
    <dgm:pt modelId="{540D43B7-848C-4BD8-AA9F-05314241A515}" type="sibTrans" cxnId="{C614E59C-021F-43E8-A314-4F0E51936248}">
      <dgm:prSet/>
      <dgm:spPr/>
      <dgm:t>
        <a:bodyPr/>
        <a:lstStyle/>
        <a:p>
          <a:endParaRPr lang="en-GB"/>
        </a:p>
      </dgm:t>
    </dgm:pt>
    <dgm:pt modelId="{23287FB1-67C9-4AA7-9077-47291E985A8F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LESS PHYSICAL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ACTIVITY/EXERCISE</a:t>
          </a:r>
        </a:p>
      </dgm:t>
    </dgm:pt>
    <dgm:pt modelId="{1625F0B9-0909-48F8-81FD-AA984BCB05AC}" type="parTrans" cxnId="{66EAF542-8093-49C6-AB4F-739D6325F57C}">
      <dgm:prSet/>
      <dgm:spPr/>
      <dgm:t>
        <a:bodyPr/>
        <a:lstStyle/>
        <a:p>
          <a:endParaRPr lang="en-GB"/>
        </a:p>
      </dgm:t>
    </dgm:pt>
    <dgm:pt modelId="{C072BBBE-F79D-4C22-B90C-9F1836F33FBA}" type="sibTrans" cxnId="{66EAF542-8093-49C6-AB4F-739D6325F57C}">
      <dgm:prSet/>
      <dgm:spPr/>
      <dgm:t>
        <a:bodyPr/>
        <a:lstStyle/>
        <a:p>
          <a:endParaRPr lang="en-GB"/>
        </a:p>
      </dgm:t>
    </dgm:pt>
    <dgm:pt modelId="{76DE77A5-76DF-40FB-939B-3F823BA4806C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OBESITY</a:t>
          </a:r>
        </a:p>
      </dgm:t>
    </dgm:pt>
    <dgm:pt modelId="{5A925B59-6124-4765-9C9B-47D4695388DC}" type="parTrans" cxnId="{C63E5C93-EAED-477E-8FF8-4629BFF40A00}">
      <dgm:prSet/>
      <dgm:spPr/>
      <dgm:t>
        <a:bodyPr/>
        <a:lstStyle/>
        <a:p>
          <a:endParaRPr lang="en-GB"/>
        </a:p>
      </dgm:t>
    </dgm:pt>
    <dgm:pt modelId="{D68F0D25-B85F-48B9-8CE4-3F5754E37A2E}" type="sibTrans" cxnId="{C63E5C93-EAED-477E-8FF8-4629BFF40A00}">
      <dgm:prSet/>
      <dgm:spPr/>
      <dgm:t>
        <a:bodyPr/>
        <a:lstStyle/>
        <a:p>
          <a:endParaRPr lang="en-GB"/>
        </a:p>
      </dgm:t>
    </dgm:pt>
    <dgm:pt modelId="{F58CF310-F5AB-4AF1-A488-38C75E94F9D4}" type="pres">
      <dgm:prSet presAssocID="{035391BA-51E8-4E57-9356-2482084E7F6D}" presName="cycle" presStyleCnt="0">
        <dgm:presLayoutVars>
          <dgm:dir/>
          <dgm:resizeHandles val="exact"/>
        </dgm:presLayoutVars>
      </dgm:prSet>
      <dgm:spPr/>
    </dgm:pt>
    <dgm:pt modelId="{B3EB9065-35CA-4B52-A75B-6B568BC75D77}" type="pres">
      <dgm:prSet presAssocID="{88F404B2-6DE7-4A1F-881C-1127102C5B52}" presName="dummy" presStyleCnt="0"/>
      <dgm:spPr/>
    </dgm:pt>
    <dgm:pt modelId="{FF4D8D15-B409-4651-BA4E-60B3999FB75D}" type="pres">
      <dgm:prSet presAssocID="{88F404B2-6DE7-4A1F-881C-1127102C5B52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10480A-8426-4157-82D8-9441D5027D52}" type="pres">
      <dgm:prSet presAssocID="{D4900380-D4D2-40A8-8EA2-5AD740849E63}" presName="sibTrans" presStyleLbl="node1" presStyleIdx="0" presStyleCnt="4"/>
      <dgm:spPr/>
      <dgm:t>
        <a:bodyPr/>
        <a:lstStyle/>
        <a:p>
          <a:endParaRPr lang="en-US"/>
        </a:p>
      </dgm:t>
    </dgm:pt>
    <dgm:pt modelId="{364578BA-9799-4720-B0AA-89DEA97CC664}" type="pres">
      <dgm:prSet presAssocID="{D3759E0C-88C0-4810-AD00-134F78ED6953}" presName="dummy" presStyleCnt="0"/>
      <dgm:spPr/>
    </dgm:pt>
    <dgm:pt modelId="{BF285445-A2FB-4916-85B4-28104AAA4722}" type="pres">
      <dgm:prSet presAssocID="{D3759E0C-88C0-4810-AD00-134F78ED6953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442C9F-35EF-4A1D-B206-795CDBFD75EE}" type="pres">
      <dgm:prSet presAssocID="{540D43B7-848C-4BD8-AA9F-05314241A515}" presName="sibTrans" presStyleLbl="node1" presStyleIdx="1" presStyleCnt="4"/>
      <dgm:spPr/>
      <dgm:t>
        <a:bodyPr/>
        <a:lstStyle/>
        <a:p>
          <a:endParaRPr lang="en-US"/>
        </a:p>
      </dgm:t>
    </dgm:pt>
    <dgm:pt modelId="{F9179D00-37B8-49AD-A6FA-7AC757CD9CC1}" type="pres">
      <dgm:prSet presAssocID="{23287FB1-67C9-4AA7-9077-47291E985A8F}" presName="dummy" presStyleCnt="0"/>
      <dgm:spPr/>
    </dgm:pt>
    <dgm:pt modelId="{A31508BE-769E-450F-B5CF-C1E5933E6B77}" type="pres">
      <dgm:prSet presAssocID="{23287FB1-67C9-4AA7-9077-47291E985A8F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7597FB-E1AB-4704-81A5-C0330C7A7149}" type="pres">
      <dgm:prSet presAssocID="{C072BBBE-F79D-4C22-B90C-9F1836F33FBA}" presName="sibTrans" presStyleLbl="node1" presStyleIdx="2" presStyleCnt="4"/>
      <dgm:spPr/>
      <dgm:t>
        <a:bodyPr/>
        <a:lstStyle/>
        <a:p>
          <a:endParaRPr lang="en-US"/>
        </a:p>
      </dgm:t>
    </dgm:pt>
    <dgm:pt modelId="{18E30750-3936-44E6-9056-DCCA8CD21090}" type="pres">
      <dgm:prSet presAssocID="{76DE77A5-76DF-40FB-939B-3F823BA4806C}" presName="dummy" presStyleCnt="0"/>
      <dgm:spPr/>
    </dgm:pt>
    <dgm:pt modelId="{DDDFDDFB-1AD0-490A-BB34-59BDDF6B72D3}" type="pres">
      <dgm:prSet presAssocID="{76DE77A5-76DF-40FB-939B-3F823BA4806C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64F084-486E-4802-8536-FA56986C1AA3}" type="pres">
      <dgm:prSet presAssocID="{D68F0D25-B85F-48B9-8CE4-3F5754E37A2E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C614E59C-021F-43E8-A314-4F0E51936248}" srcId="{035391BA-51E8-4E57-9356-2482084E7F6D}" destId="{D3759E0C-88C0-4810-AD00-134F78ED6953}" srcOrd="1" destOrd="0" parTransId="{ADE78388-64A6-4561-89D9-6F4E4B0DFDDD}" sibTransId="{540D43B7-848C-4BD8-AA9F-05314241A515}"/>
    <dgm:cxn modelId="{C63E5C93-EAED-477E-8FF8-4629BFF40A00}" srcId="{035391BA-51E8-4E57-9356-2482084E7F6D}" destId="{76DE77A5-76DF-40FB-939B-3F823BA4806C}" srcOrd="3" destOrd="0" parTransId="{5A925B59-6124-4765-9C9B-47D4695388DC}" sibTransId="{D68F0D25-B85F-48B9-8CE4-3F5754E37A2E}"/>
    <dgm:cxn modelId="{64EC0DBA-8595-4BEF-9B6D-CB05D9B85846}" type="presOf" srcId="{D3759E0C-88C0-4810-AD00-134F78ED6953}" destId="{BF285445-A2FB-4916-85B4-28104AAA4722}" srcOrd="0" destOrd="0" presId="urn:microsoft.com/office/officeart/2005/8/layout/cycle1"/>
    <dgm:cxn modelId="{F514D5D0-1B79-498D-BFD6-67F87E1093B8}" type="presOf" srcId="{23287FB1-67C9-4AA7-9077-47291E985A8F}" destId="{A31508BE-769E-450F-B5CF-C1E5933E6B77}" srcOrd="0" destOrd="0" presId="urn:microsoft.com/office/officeart/2005/8/layout/cycle1"/>
    <dgm:cxn modelId="{64E9EA83-D61D-45A2-8B34-782A937ADE4C}" type="presOf" srcId="{540D43B7-848C-4BD8-AA9F-05314241A515}" destId="{13442C9F-35EF-4A1D-B206-795CDBFD75EE}" srcOrd="0" destOrd="0" presId="urn:microsoft.com/office/officeart/2005/8/layout/cycle1"/>
    <dgm:cxn modelId="{7BD52E98-38F8-4FA9-A0F1-8B533BC4EC9A}" type="presOf" srcId="{76DE77A5-76DF-40FB-939B-3F823BA4806C}" destId="{DDDFDDFB-1AD0-490A-BB34-59BDDF6B72D3}" srcOrd="0" destOrd="0" presId="urn:microsoft.com/office/officeart/2005/8/layout/cycle1"/>
    <dgm:cxn modelId="{77786EBF-11E2-4AE8-98F7-F1775C23E182}" type="presOf" srcId="{C072BBBE-F79D-4C22-B90C-9F1836F33FBA}" destId="{977597FB-E1AB-4704-81A5-C0330C7A7149}" srcOrd="0" destOrd="0" presId="urn:microsoft.com/office/officeart/2005/8/layout/cycle1"/>
    <dgm:cxn modelId="{CC8239FC-2860-4EDA-940E-C88AD1FAF3FF}" type="presOf" srcId="{035391BA-51E8-4E57-9356-2482084E7F6D}" destId="{F58CF310-F5AB-4AF1-A488-38C75E94F9D4}" srcOrd="0" destOrd="0" presId="urn:microsoft.com/office/officeart/2005/8/layout/cycle1"/>
    <dgm:cxn modelId="{166F7E87-EA80-4EC4-B49D-BA0F837F4134}" type="presOf" srcId="{D68F0D25-B85F-48B9-8CE4-3F5754E37A2E}" destId="{5864F084-486E-4802-8536-FA56986C1AA3}" srcOrd="0" destOrd="0" presId="urn:microsoft.com/office/officeart/2005/8/layout/cycle1"/>
    <dgm:cxn modelId="{08A80246-B13B-4513-B20B-7BB8D53315E5}" type="presOf" srcId="{D4900380-D4D2-40A8-8EA2-5AD740849E63}" destId="{6E10480A-8426-4157-82D8-9441D5027D52}" srcOrd="0" destOrd="0" presId="urn:microsoft.com/office/officeart/2005/8/layout/cycle1"/>
    <dgm:cxn modelId="{B2610B14-3467-4F12-80CB-7E7416C07136}" srcId="{035391BA-51E8-4E57-9356-2482084E7F6D}" destId="{88F404B2-6DE7-4A1F-881C-1127102C5B52}" srcOrd="0" destOrd="0" parTransId="{4333EC0F-0FF1-4545-A92E-1925014451C2}" sibTransId="{D4900380-D4D2-40A8-8EA2-5AD740849E63}"/>
    <dgm:cxn modelId="{60F664C2-D5F3-4176-BE4E-CD4A07578EA3}" type="presOf" srcId="{88F404B2-6DE7-4A1F-881C-1127102C5B52}" destId="{FF4D8D15-B409-4651-BA4E-60B3999FB75D}" srcOrd="0" destOrd="0" presId="urn:microsoft.com/office/officeart/2005/8/layout/cycle1"/>
    <dgm:cxn modelId="{66EAF542-8093-49C6-AB4F-739D6325F57C}" srcId="{035391BA-51E8-4E57-9356-2482084E7F6D}" destId="{23287FB1-67C9-4AA7-9077-47291E985A8F}" srcOrd="2" destOrd="0" parTransId="{1625F0B9-0909-48F8-81FD-AA984BCB05AC}" sibTransId="{C072BBBE-F79D-4C22-B90C-9F1836F33FBA}"/>
    <dgm:cxn modelId="{DC18A476-3AA2-4B97-988A-FF2D7873901E}" type="presParOf" srcId="{F58CF310-F5AB-4AF1-A488-38C75E94F9D4}" destId="{B3EB9065-35CA-4B52-A75B-6B568BC75D77}" srcOrd="0" destOrd="0" presId="urn:microsoft.com/office/officeart/2005/8/layout/cycle1"/>
    <dgm:cxn modelId="{1B52FE32-8040-455E-88C9-87060C8A42C7}" type="presParOf" srcId="{F58CF310-F5AB-4AF1-A488-38C75E94F9D4}" destId="{FF4D8D15-B409-4651-BA4E-60B3999FB75D}" srcOrd="1" destOrd="0" presId="urn:microsoft.com/office/officeart/2005/8/layout/cycle1"/>
    <dgm:cxn modelId="{30C52E22-E51C-41C9-927A-61CF61D3D075}" type="presParOf" srcId="{F58CF310-F5AB-4AF1-A488-38C75E94F9D4}" destId="{6E10480A-8426-4157-82D8-9441D5027D52}" srcOrd="2" destOrd="0" presId="urn:microsoft.com/office/officeart/2005/8/layout/cycle1"/>
    <dgm:cxn modelId="{A969EEC0-17E2-43D8-AC03-3D59E6847F8D}" type="presParOf" srcId="{F58CF310-F5AB-4AF1-A488-38C75E94F9D4}" destId="{364578BA-9799-4720-B0AA-89DEA97CC664}" srcOrd="3" destOrd="0" presId="urn:microsoft.com/office/officeart/2005/8/layout/cycle1"/>
    <dgm:cxn modelId="{66FEF0C4-6E87-4C79-8A22-7C98FF35058D}" type="presParOf" srcId="{F58CF310-F5AB-4AF1-A488-38C75E94F9D4}" destId="{BF285445-A2FB-4916-85B4-28104AAA4722}" srcOrd="4" destOrd="0" presId="urn:microsoft.com/office/officeart/2005/8/layout/cycle1"/>
    <dgm:cxn modelId="{84088F3F-DD13-4A4D-916B-1B7F4D1BEF45}" type="presParOf" srcId="{F58CF310-F5AB-4AF1-A488-38C75E94F9D4}" destId="{13442C9F-35EF-4A1D-B206-795CDBFD75EE}" srcOrd="5" destOrd="0" presId="urn:microsoft.com/office/officeart/2005/8/layout/cycle1"/>
    <dgm:cxn modelId="{67A6815A-AAE2-4ECC-9EE8-4E5DB927E4C4}" type="presParOf" srcId="{F58CF310-F5AB-4AF1-A488-38C75E94F9D4}" destId="{F9179D00-37B8-49AD-A6FA-7AC757CD9CC1}" srcOrd="6" destOrd="0" presId="urn:microsoft.com/office/officeart/2005/8/layout/cycle1"/>
    <dgm:cxn modelId="{C7D52F75-686D-4DF0-9869-AEC529B84ACD}" type="presParOf" srcId="{F58CF310-F5AB-4AF1-A488-38C75E94F9D4}" destId="{A31508BE-769E-450F-B5CF-C1E5933E6B77}" srcOrd="7" destOrd="0" presId="urn:microsoft.com/office/officeart/2005/8/layout/cycle1"/>
    <dgm:cxn modelId="{A88FF417-CD98-4FC3-B3B0-73E7F4E21C2A}" type="presParOf" srcId="{F58CF310-F5AB-4AF1-A488-38C75E94F9D4}" destId="{977597FB-E1AB-4704-81A5-C0330C7A7149}" srcOrd="8" destOrd="0" presId="urn:microsoft.com/office/officeart/2005/8/layout/cycle1"/>
    <dgm:cxn modelId="{02BA8ABB-DB35-4BCA-875C-73862AE4E084}" type="presParOf" srcId="{F58CF310-F5AB-4AF1-A488-38C75E94F9D4}" destId="{18E30750-3936-44E6-9056-DCCA8CD21090}" srcOrd="9" destOrd="0" presId="urn:microsoft.com/office/officeart/2005/8/layout/cycle1"/>
    <dgm:cxn modelId="{731422B3-FCAB-4FBC-8F63-FE490D4420AF}" type="presParOf" srcId="{F58CF310-F5AB-4AF1-A488-38C75E94F9D4}" destId="{DDDFDDFB-1AD0-490A-BB34-59BDDF6B72D3}" srcOrd="10" destOrd="0" presId="urn:microsoft.com/office/officeart/2005/8/layout/cycle1"/>
    <dgm:cxn modelId="{D2E69EAE-DDF9-4068-BEB1-D2649AB2F18A}" type="presParOf" srcId="{F58CF310-F5AB-4AF1-A488-38C75E94F9D4}" destId="{5864F084-486E-4802-8536-FA56986C1AA3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D8D15-B409-4651-BA4E-60B3999FB75D}">
      <dsp:nvSpPr>
        <dsp:cNvPr id="0" name=""/>
        <dsp:cNvSpPr/>
      </dsp:nvSpPr>
      <dsp:spPr>
        <a:xfrm>
          <a:off x="2316567" y="1049633"/>
          <a:ext cx="1314789" cy="131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INSULIN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RESISTANCE</a:t>
          </a:r>
        </a:p>
      </dsp:txBody>
      <dsp:txXfrm>
        <a:off x="2316567" y="1049633"/>
        <a:ext cx="1314789" cy="1314789"/>
      </dsp:txXfrm>
    </dsp:sp>
    <dsp:sp modelId="{6E10480A-8426-4157-82D8-9441D5027D52}">
      <dsp:nvSpPr>
        <dsp:cNvPr id="0" name=""/>
        <dsp:cNvSpPr/>
      </dsp:nvSpPr>
      <dsp:spPr>
        <a:xfrm>
          <a:off x="-307" y="966628"/>
          <a:ext cx="3714668" cy="3714668"/>
        </a:xfrm>
        <a:prstGeom prst="circularArrow">
          <a:avLst>
            <a:gd name="adj1" fmla="val 6902"/>
            <a:gd name="adj2" fmla="val 465342"/>
            <a:gd name="adj3" fmla="val 549458"/>
            <a:gd name="adj4" fmla="val 205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85445-A2FB-4916-85B4-28104AAA4722}">
      <dsp:nvSpPr>
        <dsp:cNvPr id="0" name=""/>
        <dsp:cNvSpPr/>
      </dsp:nvSpPr>
      <dsp:spPr>
        <a:xfrm>
          <a:off x="2316567" y="3283503"/>
          <a:ext cx="1314789" cy="131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TYPE 2 DIABETES</a:t>
          </a:r>
        </a:p>
      </dsp:txBody>
      <dsp:txXfrm>
        <a:off x="2316567" y="3283503"/>
        <a:ext cx="1314789" cy="1314789"/>
      </dsp:txXfrm>
    </dsp:sp>
    <dsp:sp modelId="{13442C9F-35EF-4A1D-B206-795CDBFD75EE}">
      <dsp:nvSpPr>
        <dsp:cNvPr id="0" name=""/>
        <dsp:cNvSpPr/>
      </dsp:nvSpPr>
      <dsp:spPr>
        <a:xfrm>
          <a:off x="-307" y="966628"/>
          <a:ext cx="3714668" cy="3714668"/>
        </a:xfrm>
        <a:prstGeom prst="circularArrow">
          <a:avLst>
            <a:gd name="adj1" fmla="val 6902"/>
            <a:gd name="adj2" fmla="val 465342"/>
            <a:gd name="adj3" fmla="val 5949458"/>
            <a:gd name="adj4" fmla="val 43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508BE-769E-450F-B5CF-C1E5933E6B77}">
      <dsp:nvSpPr>
        <dsp:cNvPr id="0" name=""/>
        <dsp:cNvSpPr/>
      </dsp:nvSpPr>
      <dsp:spPr>
        <a:xfrm>
          <a:off x="82697" y="3283503"/>
          <a:ext cx="1314789" cy="131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LESS PHYSICAL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ACTIVITY/EXERCISE</a:t>
          </a:r>
        </a:p>
      </dsp:txBody>
      <dsp:txXfrm>
        <a:off x="82697" y="3283503"/>
        <a:ext cx="1314789" cy="1314789"/>
      </dsp:txXfrm>
    </dsp:sp>
    <dsp:sp modelId="{977597FB-E1AB-4704-81A5-C0330C7A7149}">
      <dsp:nvSpPr>
        <dsp:cNvPr id="0" name=""/>
        <dsp:cNvSpPr/>
      </dsp:nvSpPr>
      <dsp:spPr>
        <a:xfrm>
          <a:off x="-307" y="966628"/>
          <a:ext cx="3714668" cy="3714668"/>
        </a:xfrm>
        <a:prstGeom prst="circularArrow">
          <a:avLst>
            <a:gd name="adj1" fmla="val 6902"/>
            <a:gd name="adj2" fmla="val 465342"/>
            <a:gd name="adj3" fmla="val 11349458"/>
            <a:gd name="adj4" fmla="val 97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FDDFB-1AD0-490A-BB34-59BDDF6B72D3}">
      <dsp:nvSpPr>
        <dsp:cNvPr id="0" name=""/>
        <dsp:cNvSpPr/>
      </dsp:nvSpPr>
      <dsp:spPr>
        <a:xfrm>
          <a:off x="82697" y="1049633"/>
          <a:ext cx="1314789" cy="131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OBESITY</a:t>
          </a:r>
        </a:p>
      </dsp:txBody>
      <dsp:txXfrm>
        <a:off x="82697" y="1049633"/>
        <a:ext cx="1314789" cy="1314789"/>
      </dsp:txXfrm>
    </dsp:sp>
    <dsp:sp modelId="{5864F084-486E-4802-8536-FA56986C1AA3}">
      <dsp:nvSpPr>
        <dsp:cNvPr id="0" name=""/>
        <dsp:cNvSpPr/>
      </dsp:nvSpPr>
      <dsp:spPr>
        <a:xfrm>
          <a:off x="-307" y="966628"/>
          <a:ext cx="3714668" cy="3714668"/>
        </a:xfrm>
        <a:prstGeom prst="circularArrow">
          <a:avLst>
            <a:gd name="adj1" fmla="val 6902"/>
            <a:gd name="adj2" fmla="val 465342"/>
            <a:gd name="adj3" fmla="val 16749458"/>
            <a:gd name="adj4" fmla="val 151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0F93D-08B8-4776-8B83-549D9C8D251A}" type="datetimeFigureOut">
              <a:rPr lang="en-GB" smtClean="0"/>
              <a:t>02/04/17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6934B-5B5F-4F5C-8FDC-B477C97FBB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59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27EBD11-7F35-4986-BF32-F329E33BCB08}" type="slidenum">
              <a:rPr lang="en-GB" altLang="en-US"/>
              <a:pPr algn="r" eaLnBrk="1" hangingPunct="1"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6656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66565" name="Slide Number Placeholder 3"/>
          <p:cNvSpPr txBox="1">
            <a:spLocks noGrp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08D198A-7EDF-4157-A902-FB16067A10DF}" type="slidenum">
              <a:rPr lang="en-GB" altLang="en-US"/>
              <a:pPr algn="r" eaLnBrk="1" hangingPunct="1">
                <a:spcBef>
                  <a:spcPct val="0"/>
                </a:spcBef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9432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62CD5DBA-53A7-47DF-91AD-16C29E936904}" type="slidenum">
              <a:rPr lang="en-GB" altLang="en-US" sz="1200"/>
              <a:pPr algn="r" eaLnBrk="1" hangingPunct="1"/>
              <a:t>5</a:t>
            </a:fld>
            <a:endParaRPr lang="en-GB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The DAFNE approach gives food first and then just the right amount of insulin to keep the blood glucose level.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The background insulin is also split into two and roughly half given at night and half in the morning</a:t>
            </a:r>
          </a:p>
        </p:txBody>
      </p:sp>
    </p:spTree>
    <p:extLst>
      <p:ext uri="{BB962C8B-B14F-4D97-AF65-F5344CB8AC3E}">
        <p14:creationId xmlns:p14="http://schemas.microsoft.com/office/powerpoint/2010/main" val="3990664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45187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5175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965465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4425" y="704850"/>
            <a:ext cx="4576763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109" y="4345302"/>
            <a:ext cx="5025783" cy="41142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defTabSz="947738" eaLnBrk="1" hangingPunct="1">
              <a:spcBef>
                <a:spcPct val="0"/>
              </a:spcBef>
            </a:pPr>
            <a:endParaRPr lang="en-GB" altLang="en-US" sz="1000" smtClean="0"/>
          </a:p>
        </p:txBody>
      </p:sp>
    </p:spTree>
    <p:extLst>
      <p:ext uri="{BB962C8B-B14F-4D97-AF65-F5344CB8AC3E}">
        <p14:creationId xmlns:p14="http://schemas.microsoft.com/office/powerpoint/2010/main" val="3499355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29555102-C74F-4199-9F32-85CB9F5B7C15}" type="slidenum">
              <a:rPr lang="en-GB" altLang="en-US" sz="1200"/>
              <a:pPr algn="r" eaLnBrk="1" hangingPunct="1"/>
              <a:t>17</a:t>
            </a:fld>
            <a:endParaRPr lang="en-GB" altLang="en-US" sz="1200"/>
          </a:p>
        </p:txBody>
      </p:sp>
      <p:sp>
        <p:nvSpPr>
          <p:cNvPr id="7065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70661" name="Slide Number Placeholder 3"/>
          <p:cNvSpPr txBox="1">
            <a:spLocks noGrp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B53390CB-0808-4C0D-A976-4A101D6FABE5}" type="slidenum">
              <a:rPr lang="en-GB" altLang="en-US" sz="1200"/>
              <a:pPr algn="r" eaLnBrk="1" hangingPunct="1"/>
              <a:t>17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832762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defTabSz="4572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942F1AFD-5163-49C7-91B4-D0DB682ABE20}" type="slidenum">
              <a:rPr lang="en-GB" altLang="en-US" sz="1200">
                <a:latin typeface="Arial Rounded MT Bold" pitchFamily="34" charset="0"/>
              </a:rPr>
              <a:pPr algn="r"/>
              <a:t>21</a:t>
            </a:fld>
            <a:endParaRPr lang="en-GB" altLang="en-US" sz="1200">
              <a:latin typeface="Arial Rounded MT Bold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082" y="4343839"/>
            <a:ext cx="5487041" cy="41142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296912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163695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E616-D03B-4B37-98F2-87652DB26028}" type="datetimeFigureOut">
              <a:rPr lang="en-GB" smtClean="0"/>
              <a:t>02/04/17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EC32-F13D-4A52-AA19-94462E1716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E616-D03B-4B37-98F2-87652DB26028}" type="datetimeFigureOut">
              <a:rPr lang="en-GB" smtClean="0"/>
              <a:t>02/04/17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EC32-F13D-4A52-AA19-94462E17164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E616-D03B-4B37-98F2-87652DB26028}" type="datetimeFigureOut">
              <a:rPr lang="en-GB" smtClean="0"/>
              <a:t>02/04/17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EC32-F13D-4A52-AA19-94462E1716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E616-D03B-4B37-98F2-87652DB26028}" type="datetimeFigureOut">
              <a:rPr lang="en-GB" smtClean="0"/>
              <a:t>02/04/17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EC32-F13D-4A52-AA19-94462E1716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E616-D03B-4B37-98F2-87652DB26028}" type="datetimeFigureOut">
              <a:rPr lang="en-GB" smtClean="0"/>
              <a:t>02/04/17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EC32-F13D-4A52-AA19-94462E1716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E616-D03B-4B37-98F2-87652DB26028}" type="datetimeFigureOut">
              <a:rPr lang="en-GB" smtClean="0"/>
              <a:t>02/04/17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EC32-F13D-4A52-AA19-94462E17164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E616-D03B-4B37-98F2-87652DB26028}" type="datetimeFigureOut">
              <a:rPr lang="en-GB" smtClean="0"/>
              <a:t>02/04/17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EC32-F13D-4A52-AA19-94462E1716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E616-D03B-4B37-98F2-87652DB26028}" type="datetimeFigureOut">
              <a:rPr lang="en-GB" smtClean="0"/>
              <a:t>02/04/17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EC32-F13D-4A52-AA19-94462E1716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E616-D03B-4B37-98F2-87652DB26028}" type="datetimeFigureOut">
              <a:rPr lang="en-GB" smtClean="0"/>
              <a:t>02/04/17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EC32-F13D-4A52-AA19-94462E1716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E616-D03B-4B37-98F2-87652DB26028}" type="datetimeFigureOut">
              <a:rPr lang="en-GB" smtClean="0"/>
              <a:t>02/04/17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EC32-F13D-4A52-AA19-94462E1716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E616-D03B-4B37-98F2-87652DB26028}" type="datetimeFigureOut">
              <a:rPr lang="en-GB" smtClean="0"/>
              <a:t>02/04/17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EC32-F13D-4A52-AA19-94462E1716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E616-D03B-4B37-98F2-87652DB26028}" type="datetimeFigureOut">
              <a:rPr lang="en-GB" smtClean="0"/>
              <a:t>02/04/17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EC32-F13D-4A52-AA19-94462E1716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581E616-D03B-4B37-98F2-87652DB26028}" type="datetimeFigureOut">
              <a:rPr lang="en-GB" smtClean="0"/>
              <a:t>02/04/17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A79EC32-F13D-4A52-AA19-94462E17164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hyperlink" Target="http://www.carbsandcals.com/Book.aspx" TargetMode="External"/><Relationship Id="rId5" Type="http://schemas.openxmlformats.org/officeDocument/2006/relationships/image" Target="../media/image6.png"/><Relationship Id="rId6" Type="http://schemas.openxmlformats.org/officeDocument/2006/relationships/hyperlink" Target="http://www.amazon.co.uk/gp/product/images/1904512089/ref=dp_image_0?ie=UTF8&amp;n=266239&amp;s=books" TargetMode="External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amazon.co.uk/gp/product/images/0007176015/ref=dp_image_0?ie=UTF8&amp;n=266239&amp;s=book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 idx="4294967295"/>
          </p:nvPr>
        </p:nvSpPr>
        <p:spPr>
          <a:xfrm>
            <a:off x="-22622" y="0"/>
            <a:ext cx="9144000" cy="1727200"/>
          </a:xfrm>
        </p:spPr>
        <p:txBody>
          <a:bodyPr anchor="ctr"/>
          <a:lstStyle/>
          <a:p>
            <a:pPr algn="ctr" eaLnBrk="1" hangingPunct="1"/>
            <a:r>
              <a:rPr lang="en-US" altLang="en-US" sz="4000" b="1" dirty="0"/>
              <a:t>Dietary update for Diabetes</a:t>
            </a:r>
          </a:p>
        </p:txBody>
      </p:sp>
      <p:sp>
        <p:nvSpPr>
          <p:cNvPr id="6147" name="Subtitle 2"/>
          <p:cNvSpPr>
            <a:spLocks noGrp="1"/>
          </p:cNvSpPr>
          <p:nvPr>
            <p:ph type="subTitle" idx="4294967295"/>
          </p:nvPr>
        </p:nvSpPr>
        <p:spPr>
          <a:xfrm>
            <a:off x="971600" y="2060848"/>
            <a:ext cx="7056437" cy="2664296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US" altLang="en-US" sz="2800" dirty="0" smtClean="0">
              <a:latin typeface="Calibri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 smtClean="0">
                <a:latin typeface="Calibri" pitchFamily="34" charset="0"/>
              </a:rPr>
              <a:t>Lakshmi Chandrasekharan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 smtClean="0">
                <a:latin typeface="Calibri" pitchFamily="34" charset="0"/>
              </a:rPr>
              <a:t>Advanced Diabetes/Renal Specialist Dietitian &amp; DAFNE Educator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 err="1" smtClean="0">
                <a:latin typeface="Calibri" pitchFamily="34" charset="0"/>
              </a:rPr>
              <a:t>Southend</a:t>
            </a:r>
            <a:r>
              <a:rPr lang="en-US" altLang="en-US" sz="2800" dirty="0" smtClean="0">
                <a:latin typeface="Calibri" pitchFamily="34" charset="0"/>
              </a:rPr>
              <a:t> University Hospital NHS Foundation Trust.</a:t>
            </a:r>
          </a:p>
        </p:txBody>
      </p:sp>
    </p:spTree>
    <p:extLst>
      <p:ext uri="{BB962C8B-B14F-4D97-AF65-F5344CB8AC3E}">
        <p14:creationId xmlns:p14="http://schemas.microsoft.com/office/powerpoint/2010/main" val="3095416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t-risk mont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001000" cy="46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"/>
            <a:ext cx="9144000" cy="90871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eaLnBrk="1" hangingPunct="1">
              <a:defRPr/>
            </a:pPr>
            <a:r>
              <a:rPr lang="en-US" altLang="en-US" sz="4200" dirty="0" smtClean="0"/>
              <a:t>‘Risk Factors’ for Type 2 Diabetes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25775" y="3262313"/>
            <a:ext cx="3048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Gill Sans"/>
                <a:cs typeface="Arial" pitchFamily="34" charset="0"/>
              </a:rPr>
              <a:t>CENTRAL OBESITY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5181600" y="1541463"/>
            <a:ext cx="3429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chemeClr val="accent2"/>
                </a:solidFill>
                <a:latin typeface="Gill Sans"/>
                <a:cs typeface="Arial" pitchFamily="34" charset="0"/>
              </a:rPr>
              <a:t>GENETIC FACTORS</a:t>
            </a:r>
          </a:p>
          <a:p>
            <a:pPr eaLnBrk="1" hangingPunct="1"/>
            <a:r>
              <a:rPr lang="en-US" altLang="en-US" sz="2400" b="1" dirty="0">
                <a:solidFill>
                  <a:schemeClr val="accent2"/>
                </a:solidFill>
                <a:latin typeface="Gill Sans"/>
                <a:cs typeface="Arial" pitchFamily="34" charset="0"/>
              </a:rPr>
              <a:t>-  Ethnicity</a:t>
            </a:r>
          </a:p>
          <a:p>
            <a:pPr eaLnBrk="1" hangingPunct="1"/>
            <a:r>
              <a:rPr lang="en-US" altLang="en-US" sz="2400" b="1" dirty="0">
                <a:solidFill>
                  <a:schemeClr val="accent2"/>
                </a:solidFill>
                <a:latin typeface="Gill Sans"/>
                <a:cs typeface="Arial" pitchFamily="34" charset="0"/>
              </a:rPr>
              <a:t>-  Family history (40%)</a:t>
            </a:r>
            <a:endParaRPr lang="en-GB" altLang="en-US" sz="2400" b="1" dirty="0">
              <a:solidFill>
                <a:schemeClr val="accent2"/>
              </a:solidFill>
              <a:latin typeface="Gill Sans"/>
              <a:cs typeface="Arial" pitchFamily="34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5618163" y="4681538"/>
            <a:ext cx="22018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336600"/>
                </a:solidFill>
                <a:latin typeface="Gill Sans"/>
                <a:cs typeface="Arial" pitchFamily="34" charset="0"/>
              </a:rPr>
              <a:t>INCREASING </a:t>
            </a:r>
          </a:p>
          <a:p>
            <a:pPr algn="ctr" eaLnBrk="1" hangingPunct="1"/>
            <a:r>
              <a:rPr lang="en-US" altLang="en-US" sz="2400" b="1">
                <a:solidFill>
                  <a:srgbClr val="336600"/>
                </a:solidFill>
                <a:latin typeface="Gill Sans"/>
                <a:cs typeface="Arial" pitchFamily="34" charset="0"/>
              </a:rPr>
              <a:t>AGE</a:t>
            </a:r>
            <a:endParaRPr lang="en-GB" altLang="en-US" sz="2400" b="1">
              <a:solidFill>
                <a:srgbClr val="336600"/>
              </a:solidFill>
              <a:latin typeface="Gill Sans"/>
              <a:cs typeface="Arial" pitchFamily="34" charset="0"/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741363" y="1541463"/>
            <a:ext cx="2590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  <a:latin typeface="Gill Sans"/>
                <a:cs typeface="Arial" pitchFamily="34" charset="0"/>
              </a:rPr>
              <a:t>GESTATIONAL DIABETES AND PARITY</a:t>
            </a:r>
            <a:endParaRPr lang="en-GB" altLang="en-US" sz="2400" b="1">
              <a:solidFill>
                <a:srgbClr val="FFFF00"/>
              </a:solidFill>
              <a:latin typeface="Gill Sans"/>
              <a:cs typeface="Arial" pitchFamily="34" charset="0"/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876300" y="4681538"/>
            <a:ext cx="23225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latin typeface="Gill Sans"/>
                <a:cs typeface="Arial" pitchFamily="34" charset="0"/>
              </a:rPr>
              <a:t>PHYSICAL INACTIVITY</a:t>
            </a:r>
            <a:endParaRPr lang="en-GB" altLang="en-US" sz="2400" b="1">
              <a:solidFill>
                <a:srgbClr val="800080"/>
              </a:solidFill>
              <a:latin typeface="Gill Sans"/>
              <a:cs typeface="Arial" pitchFamily="34" charset="0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2181225" y="6477000"/>
            <a:ext cx="6897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GB" altLang="en-US" sz="14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Williams G, Pickup JC. Handbook of Diabetes. 2nd Edition, Blackwell Science. 1999.</a:t>
            </a:r>
            <a:endParaRPr lang="en-US" altLang="en-US" sz="14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1813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3" descr="business_woman_walking_hamster_wheel_hg_wht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996" b="22996"/>
          <a:stretch>
            <a:fillRect/>
          </a:stretch>
        </p:blipFill>
        <p:spPr>
          <a:noFill/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85557514"/>
              </p:ext>
            </p:extLst>
          </p:nvPr>
        </p:nvGraphicFramePr>
        <p:xfrm>
          <a:off x="713930" y="661394"/>
          <a:ext cx="3714054" cy="5647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49275" y="107576"/>
            <a:ext cx="8042276" cy="8731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b="1" dirty="0"/>
              <a:t>VISCIOUS CIRCLE!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144807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144000" cy="801144"/>
          </a:xfrm>
        </p:spPr>
        <p:txBody>
          <a:bodyPr/>
          <a:lstStyle/>
          <a:p>
            <a:r>
              <a:rPr lang="en-GB" sz="3600" b="1" dirty="0"/>
              <a:t>Why are we </a:t>
            </a:r>
            <a:r>
              <a:rPr lang="en-GB" sz="3600" b="1" dirty="0" smtClean="0"/>
              <a:t>South </a:t>
            </a:r>
            <a:r>
              <a:rPr lang="en-GB" sz="3600" b="1" dirty="0"/>
              <a:t>Asians at risk 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8042276" cy="3600400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Type </a:t>
            </a:r>
            <a:r>
              <a:rPr lang="en-GB" dirty="0"/>
              <a:t>2 </a:t>
            </a:r>
            <a:r>
              <a:rPr lang="en-GB" dirty="0" smtClean="0"/>
              <a:t>Diabetes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Heart </a:t>
            </a:r>
            <a:r>
              <a:rPr lang="en-GB" dirty="0" smtClean="0"/>
              <a:t>diseases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Stroke</a:t>
            </a:r>
          </a:p>
        </p:txBody>
      </p:sp>
    </p:spTree>
    <p:extLst>
      <p:ext uri="{BB962C8B-B14F-4D97-AF65-F5344CB8AC3E}">
        <p14:creationId xmlns:p14="http://schemas.microsoft.com/office/powerpoint/2010/main" val="3401572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29136"/>
          </a:xfrm>
        </p:spPr>
        <p:txBody>
          <a:bodyPr/>
          <a:lstStyle/>
          <a:p>
            <a:r>
              <a:rPr lang="en-GB" sz="4000" b="1" dirty="0" smtClean="0"/>
              <a:t>Risk Factors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8042276" cy="4343400"/>
          </a:xfrm>
        </p:spPr>
        <p:txBody>
          <a:bodyPr>
            <a:noAutofit/>
          </a:bodyPr>
          <a:lstStyle/>
          <a:p>
            <a:r>
              <a:rPr lang="en-GB" sz="1600" dirty="0"/>
              <a:t>Genetic Predisposition</a:t>
            </a:r>
          </a:p>
          <a:p>
            <a:r>
              <a:rPr lang="en-GB" sz="1600" dirty="0"/>
              <a:t>Insulin Resistance</a:t>
            </a:r>
          </a:p>
          <a:p>
            <a:r>
              <a:rPr lang="en-GB" sz="1600" dirty="0"/>
              <a:t>Overweight/Increased BMI</a:t>
            </a:r>
          </a:p>
          <a:p>
            <a:r>
              <a:rPr lang="en-GB" sz="1600" dirty="0"/>
              <a:t>Increased waist measurements</a:t>
            </a:r>
            <a:r>
              <a:rPr lang="en-GB" sz="1600" dirty="0" smtClean="0"/>
              <a:t>.</a:t>
            </a:r>
          </a:p>
          <a:p>
            <a:pPr lvl="1"/>
            <a:r>
              <a:rPr lang="en-GB" sz="1600" dirty="0"/>
              <a:t>(South Asian men </a:t>
            </a:r>
            <a:r>
              <a:rPr lang="en-GB" sz="1600" dirty="0" smtClean="0"/>
              <a:t>&gt; </a:t>
            </a:r>
            <a:r>
              <a:rPr lang="en-GB" sz="1600" dirty="0"/>
              <a:t>90cm</a:t>
            </a:r>
          </a:p>
          <a:p>
            <a:pPr lvl="1"/>
            <a:r>
              <a:rPr lang="en-GB" sz="1600" dirty="0"/>
              <a:t>South Asian Women </a:t>
            </a:r>
            <a:r>
              <a:rPr lang="en-GB" sz="1600" dirty="0" smtClean="0"/>
              <a:t>&gt; 80cm</a:t>
            </a:r>
            <a:r>
              <a:rPr lang="en-GB" sz="1600" dirty="0"/>
              <a:t>)</a:t>
            </a:r>
          </a:p>
          <a:p>
            <a:r>
              <a:rPr lang="en-GB" sz="1600" dirty="0"/>
              <a:t>Central obesity</a:t>
            </a:r>
          </a:p>
          <a:p>
            <a:r>
              <a:rPr lang="en-GB" sz="1600" dirty="0" err="1"/>
              <a:t>Hyperinsulinaemia</a:t>
            </a:r>
            <a:endParaRPr lang="en-GB" sz="1600" dirty="0"/>
          </a:p>
          <a:p>
            <a:r>
              <a:rPr lang="en-GB" sz="1600" dirty="0" err="1"/>
              <a:t>Dyslipidemia</a:t>
            </a:r>
            <a:endParaRPr lang="en-GB" sz="1600" dirty="0"/>
          </a:p>
          <a:p>
            <a:r>
              <a:rPr lang="en-GB" sz="1600" dirty="0"/>
              <a:t>Blood pressure</a:t>
            </a:r>
          </a:p>
        </p:txBody>
      </p:sp>
    </p:spTree>
    <p:extLst>
      <p:ext uri="{BB962C8B-B14F-4D97-AF65-F5344CB8AC3E}">
        <p14:creationId xmlns:p14="http://schemas.microsoft.com/office/powerpoint/2010/main" val="3466632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70080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b="1" dirty="0"/>
              <a:t>Ten steps to eating well</a:t>
            </a:r>
            <a:br>
              <a:rPr lang="en-GB" altLang="en-US" sz="3600" b="1" dirty="0"/>
            </a:br>
            <a:r>
              <a:rPr lang="en-GB" altLang="en-US" sz="3600" b="1" dirty="0"/>
              <a:t>with Type 2 diabetes (Diabetes UK, 2011)</a:t>
            </a:r>
            <a:endParaRPr lang="en-GB" sz="36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1772816"/>
            <a:ext cx="84582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90000"/>
              </a:lnSpc>
              <a:spcBef>
                <a:spcPts val="600"/>
              </a:spcBef>
              <a:buClr>
                <a:srgbClr val="0080FF"/>
              </a:buClr>
              <a:buSzPct val="80000"/>
              <a:buFont typeface="Wingdings" pitchFamily="2" charset="2"/>
              <a:buAutoNum type="arabicPeriod"/>
            </a:pPr>
            <a:r>
              <a:rPr lang="en-GB" altLang="en-US" sz="2000" dirty="0"/>
              <a:t>Eat three meals a day</a:t>
            </a:r>
          </a:p>
          <a:p>
            <a:pPr marL="609600" indent="-609600">
              <a:lnSpc>
                <a:spcPct val="90000"/>
              </a:lnSpc>
              <a:spcBef>
                <a:spcPts val="600"/>
              </a:spcBef>
              <a:buClr>
                <a:srgbClr val="0080FF"/>
              </a:buClr>
              <a:buSzPct val="80000"/>
              <a:buFont typeface="Wingdings" pitchFamily="2" charset="2"/>
              <a:buAutoNum type="arabicPeriod"/>
            </a:pPr>
            <a:r>
              <a:rPr lang="en-GB" altLang="en-US" sz="2000" dirty="0"/>
              <a:t>Include starchy carbohydrates/Low Glycaemic index foods as part of your diet</a:t>
            </a:r>
          </a:p>
          <a:p>
            <a:pPr marL="609600" indent="-609600">
              <a:lnSpc>
                <a:spcPct val="90000"/>
              </a:lnSpc>
              <a:spcBef>
                <a:spcPts val="600"/>
              </a:spcBef>
              <a:buClr>
                <a:srgbClr val="0080FF"/>
              </a:buClr>
              <a:buSzPct val="80000"/>
              <a:buFont typeface="Wingdings" pitchFamily="2" charset="2"/>
              <a:buAutoNum type="arabicPeriod"/>
            </a:pPr>
            <a:r>
              <a:rPr lang="en-GB" altLang="en-US" sz="2000" dirty="0"/>
              <a:t>Cut down on the fat you eat, particularly saturated fats</a:t>
            </a:r>
          </a:p>
          <a:p>
            <a:pPr marL="609600" indent="-609600">
              <a:lnSpc>
                <a:spcPct val="90000"/>
              </a:lnSpc>
              <a:spcBef>
                <a:spcPts val="600"/>
              </a:spcBef>
              <a:buClr>
                <a:srgbClr val="0080FF"/>
              </a:buClr>
              <a:buSzPct val="80000"/>
              <a:buFont typeface="Wingdings" pitchFamily="2" charset="2"/>
              <a:buAutoNum type="arabicPeriod"/>
            </a:pPr>
            <a:r>
              <a:rPr lang="en-GB" altLang="en-US" sz="2000" dirty="0"/>
              <a:t>Eat more fruit and vegetables</a:t>
            </a:r>
          </a:p>
          <a:p>
            <a:pPr marL="609600" indent="-609600">
              <a:lnSpc>
                <a:spcPct val="90000"/>
              </a:lnSpc>
              <a:spcBef>
                <a:spcPts val="600"/>
              </a:spcBef>
              <a:buClr>
                <a:srgbClr val="0080FF"/>
              </a:buClr>
              <a:buSzPct val="80000"/>
              <a:buFont typeface="Wingdings" pitchFamily="2" charset="2"/>
              <a:buAutoNum type="arabicPeriod"/>
            </a:pPr>
            <a:r>
              <a:rPr lang="en-GB" altLang="en-US" sz="2000" dirty="0"/>
              <a:t>Include more beans and lentils</a:t>
            </a:r>
          </a:p>
          <a:p>
            <a:pPr marL="609600" indent="-609600">
              <a:lnSpc>
                <a:spcPct val="90000"/>
              </a:lnSpc>
              <a:spcBef>
                <a:spcPts val="600"/>
              </a:spcBef>
              <a:buClr>
                <a:srgbClr val="0080FF"/>
              </a:buClr>
              <a:buSzPct val="80000"/>
              <a:buFont typeface="Wingdings" pitchFamily="2" charset="2"/>
              <a:buAutoNum type="arabicPeriod"/>
            </a:pPr>
            <a:r>
              <a:rPr lang="en-GB" altLang="en-US" sz="2000" dirty="0"/>
              <a:t>Aim for at least two portions of oily fish per week</a:t>
            </a:r>
          </a:p>
          <a:p>
            <a:pPr marL="609600" indent="-609600">
              <a:lnSpc>
                <a:spcPct val="90000"/>
              </a:lnSpc>
              <a:spcBef>
                <a:spcPts val="600"/>
              </a:spcBef>
              <a:buClr>
                <a:srgbClr val="0080FF"/>
              </a:buClr>
              <a:buSzPct val="80000"/>
              <a:buFont typeface="Wingdings" pitchFamily="2" charset="2"/>
              <a:buAutoNum type="arabicPeriod"/>
            </a:pPr>
            <a:r>
              <a:rPr lang="en-GB" altLang="en-US" sz="2000" dirty="0"/>
              <a:t>Limit sugar or sugary foods</a:t>
            </a:r>
          </a:p>
          <a:p>
            <a:pPr marL="609600" indent="-609600">
              <a:lnSpc>
                <a:spcPct val="90000"/>
              </a:lnSpc>
              <a:spcBef>
                <a:spcPts val="600"/>
              </a:spcBef>
              <a:buClr>
                <a:srgbClr val="0080FF"/>
              </a:buClr>
              <a:buSzPct val="80000"/>
              <a:buFont typeface="Wingdings" pitchFamily="2" charset="2"/>
              <a:buAutoNum type="arabicPeriod"/>
            </a:pPr>
            <a:r>
              <a:rPr lang="en-GB" altLang="en-US" sz="2000" dirty="0"/>
              <a:t>Reduce salt in your diet to 6g per day or less</a:t>
            </a:r>
          </a:p>
          <a:p>
            <a:pPr marL="609600" indent="-609600">
              <a:lnSpc>
                <a:spcPct val="90000"/>
              </a:lnSpc>
              <a:spcBef>
                <a:spcPts val="600"/>
              </a:spcBef>
              <a:buClr>
                <a:srgbClr val="0080FF"/>
              </a:buClr>
              <a:buSzPct val="80000"/>
              <a:buFont typeface="Wingdings" pitchFamily="2" charset="2"/>
              <a:buAutoNum type="arabicPeriod"/>
            </a:pPr>
            <a:r>
              <a:rPr lang="en-GB" altLang="en-US" sz="2000" dirty="0"/>
              <a:t>Drink alcohol in moderation only</a:t>
            </a:r>
          </a:p>
          <a:p>
            <a:pPr marL="609600" indent="-609600">
              <a:lnSpc>
                <a:spcPct val="90000"/>
              </a:lnSpc>
              <a:spcBef>
                <a:spcPts val="600"/>
              </a:spcBef>
              <a:buClr>
                <a:srgbClr val="0080FF"/>
              </a:buClr>
              <a:buSzPct val="80000"/>
              <a:buFont typeface="Wingdings" pitchFamily="2" charset="2"/>
              <a:buAutoNum type="arabicPeriod"/>
            </a:pPr>
            <a:r>
              <a:rPr lang="en-GB" altLang="en-US" sz="2000" dirty="0"/>
              <a:t>Don’t’ use diabetic foods or drinks</a:t>
            </a:r>
          </a:p>
          <a:p>
            <a:pPr marL="609600" indent="-609600">
              <a:lnSpc>
                <a:spcPct val="90000"/>
              </a:lnSpc>
              <a:buClr>
                <a:srgbClr val="0080FF"/>
              </a:buClr>
              <a:buSzPct val="80000"/>
              <a:buFont typeface="Wingdings" pitchFamily="2" charset="2"/>
              <a:buAutoNum type="arabicPeriod"/>
            </a:pPr>
            <a:endParaRPr lang="en-GB" altLang="en-US" dirty="0" smtClean="0"/>
          </a:p>
          <a:p>
            <a:pPr marL="609600" indent="-609600">
              <a:lnSpc>
                <a:spcPct val="90000"/>
              </a:lnSpc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6195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6"/>
          <p:cNvSpPr>
            <a:spLocks noGrp="1"/>
          </p:cNvSpPr>
          <p:nvPr>
            <p:ph sz="half" idx="4294967295"/>
          </p:nvPr>
        </p:nvSpPr>
        <p:spPr>
          <a:xfrm>
            <a:off x="467544" y="692696"/>
            <a:ext cx="8424936" cy="2808312"/>
          </a:xfrm>
        </p:spPr>
        <p:txBody>
          <a:bodyPr>
            <a:normAutofit fontScale="92500" lnSpcReduction="20000"/>
          </a:bodyPr>
          <a:lstStyle/>
          <a:p>
            <a:pPr marL="228600" indent="-228600" eaLnBrk="1" hangingPunct="1">
              <a:lnSpc>
                <a:spcPct val="80000"/>
              </a:lnSpc>
            </a:pPr>
            <a:r>
              <a:rPr lang="en-GB" altLang="en-US" sz="2400" dirty="0" smtClean="0"/>
              <a:t>5 food groups</a:t>
            </a:r>
          </a:p>
          <a:p>
            <a:pPr marL="228600" indent="-228600" eaLnBrk="1" hangingPunct="1">
              <a:lnSpc>
                <a:spcPct val="80000"/>
              </a:lnSpc>
            </a:pPr>
            <a:r>
              <a:rPr lang="en-GB" altLang="en-US" sz="2400" dirty="0" smtClean="0"/>
              <a:t>Pictorial representation of a balanced diet</a:t>
            </a:r>
          </a:p>
          <a:p>
            <a:pPr marL="228600" indent="-228600" eaLnBrk="1" hangingPunct="1">
              <a:lnSpc>
                <a:spcPct val="80000"/>
              </a:lnSpc>
            </a:pPr>
            <a:r>
              <a:rPr lang="en-GB" altLang="en-US" sz="2400" dirty="0" smtClean="0"/>
              <a:t>Third of diet from fruit and veg</a:t>
            </a:r>
          </a:p>
          <a:p>
            <a:pPr marL="228600" indent="-228600" eaLnBrk="1" hangingPunct="1">
              <a:lnSpc>
                <a:spcPct val="80000"/>
              </a:lnSpc>
            </a:pPr>
            <a:r>
              <a:rPr lang="en-GB" altLang="en-US" sz="2400" dirty="0" smtClean="0"/>
              <a:t>Third from starchy foods</a:t>
            </a:r>
          </a:p>
          <a:p>
            <a:pPr marL="228600" indent="-228600" eaLnBrk="1" hangingPunct="1">
              <a:lnSpc>
                <a:spcPct val="80000"/>
              </a:lnSpc>
            </a:pPr>
            <a:r>
              <a:rPr lang="en-GB" altLang="en-US" sz="2400" dirty="0" smtClean="0"/>
              <a:t>Just less than a sixth from both milk and dairy and protein sources</a:t>
            </a:r>
          </a:p>
          <a:p>
            <a:pPr marL="228600" indent="-228600" eaLnBrk="1" hangingPunct="1">
              <a:lnSpc>
                <a:spcPct val="80000"/>
              </a:lnSpc>
            </a:pPr>
            <a:r>
              <a:rPr lang="en-GB" altLang="en-US" sz="2400" dirty="0" smtClean="0"/>
              <a:t>Allowance for fats and sugars</a:t>
            </a:r>
          </a:p>
        </p:txBody>
      </p:sp>
      <p:pic>
        <p:nvPicPr>
          <p:cNvPr id="33796" name="Picture 7" descr="Final Eatwell Gu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573016"/>
            <a:ext cx="694602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4015"/>
            <a:ext cx="9144000" cy="8367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dirty="0">
                <a:latin typeface="Arial Rounded MT Bold" pitchFamily="34" charset="0"/>
              </a:rPr>
              <a:t>The </a:t>
            </a:r>
            <a:r>
              <a:rPr lang="en-GB" altLang="en-US" sz="3600" dirty="0" err="1">
                <a:latin typeface="Arial Rounded MT Bold" pitchFamily="34" charset="0"/>
              </a:rPr>
              <a:t>Eatwell</a:t>
            </a:r>
            <a:r>
              <a:rPr lang="en-GB" altLang="en-US" sz="3600" dirty="0">
                <a:latin typeface="Arial Rounded MT Bold" pitchFamily="34" charset="0"/>
              </a:rPr>
              <a:t> GUIDE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99118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01144"/>
          </a:xfrm>
        </p:spPr>
        <p:txBody>
          <a:bodyPr/>
          <a:lstStyle/>
          <a:p>
            <a:r>
              <a:rPr lang="en-GB" sz="3600" b="1" dirty="0" smtClean="0"/>
              <a:t>What is Glycaemic Index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042276" cy="28803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GB" sz="2800" dirty="0" smtClean="0"/>
          </a:p>
          <a:p>
            <a:pPr marL="0" indent="0" algn="ctr">
              <a:buNone/>
            </a:pPr>
            <a:r>
              <a:rPr lang="en-GB" sz="2800" dirty="0" smtClean="0"/>
              <a:t>The </a:t>
            </a:r>
            <a:r>
              <a:rPr lang="en-GB" sz="2800" dirty="0"/>
              <a:t>glycaemic index (GI) is a method of ranking </a:t>
            </a:r>
            <a:r>
              <a:rPr lang="en-GB" sz="2800" dirty="0" smtClean="0"/>
              <a:t>foods on </a:t>
            </a:r>
            <a:r>
              <a:rPr lang="en-GB" sz="2800" dirty="0"/>
              <a:t>a scale according to the extent to which </a:t>
            </a:r>
            <a:r>
              <a:rPr lang="en-GB" sz="2800" dirty="0" smtClean="0"/>
              <a:t>foods raise </a:t>
            </a:r>
            <a:r>
              <a:rPr lang="en-GB" sz="2800" dirty="0"/>
              <a:t>blood glucose levels after </a:t>
            </a:r>
            <a:r>
              <a:rPr lang="en-GB" sz="2800" dirty="0" smtClean="0"/>
              <a:t>taking a carbohydrate containing meal.</a:t>
            </a:r>
          </a:p>
          <a:p>
            <a:pPr marL="0" indent="0" algn="ctr">
              <a:buNone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372134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49275" y="107576"/>
            <a:ext cx="8042276" cy="8011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b="1" dirty="0"/>
              <a:t>Classification of GI</a:t>
            </a:r>
            <a:endParaRPr lang="en-GB" sz="36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9552" y="1268760"/>
            <a:ext cx="8042276" cy="403244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/>
            <a:r>
              <a:rPr lang="en-GB" altLang="en-US" sz="2800" dirty="0"/>
              <a:t>High GI – CHO breaks down quickly and causes high blood glucose levels. e.g. cornflakes, jacket potatoes. </a:t>
            </a:r>
          </a:p>
          <a:p>
            <a:pPr marL="273050" indent="-273050"/>
            <a:r>
              <a:rPr lang="en-GB" altLang="en-US" sz="2800" dirty="0"/>
              <a:t>Low GI - </a:t>
            </a:r>
            <a:r>
              <a:rPr lang="en-GB" altLang="en-US" sz="2800" dirty="0" smtClean="0"/>
              <a:t>CHO </a:t>
            </a:r>
            <a:r>
              <a:rPr lang="en-GB" altLang="en-US" sz="2800" dirty="0"/>
              <a:t>breaks down slowly and causes a smaller rise in blood glucose levels. e.g. pasta, porridge</a:t>
            </a:r>
          </a:p>
          <a:p>
            <a:pPr marL="273050" indent="-273050"/>
            <a:r>
              <a:rPr lang="en-GB" altLang="en-US" sz="2800" dirty="0"/>
              <a:t>Intermediate GI – As the name implies</a:t>
            </a:r>
            <a:r>
              <a:rPr lang="en-GB" altLang="en-US" sz="2800" dirty="0" smtClean="0"/>
              <a:t>, somewhere </a:t>
            </a:r>
            <a:r>
              <a:rPr lang="en-GB" altLang="en-US" sz="2800" dirty="0"/>
              <a:t>in between. </a:t>
            </a:r>
            <a:r>
              <a:rPr lang="en-GB" altLang="en-US" sz="2800" dirty="0" err="1"/>
              <a:t>e.g</a:t>
            </a:r>
            <a:r>
              <a:rPr lang="en-GB" altLang="en-US" sz="2800" dirty="0"/>
              <a:t> digestive biscuits, boiled potatoes.</a:t>
            </a:r>
          </a:p>
        </p:txBody>
      </p:sp>
    </p:spTree>
    <p:extLst>
      <p:ext uri="{BB962C8B-B14F-4D97-AF65-F5344CB8AC3E}">
        <p14:creationId xmlns:p14="http://schemas.microsoft.com/office/powerpoint/2010/main" val="1512062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-11122" y="-14238"/>
            <a:ext cx="9155121" cy="106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GB" altLang="en-US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Glycaemic Index</a:t>
            </a:r>
          </a:p>
        </p:txBody>
      </p:sp>
      <p:pic>
        <p:nvPicPr>
          <p:cNvPr id="37891" name="Picture 5" descr="quick s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799387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037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"/>
          <p:cNvSpPr>
            <a:spLocks noChangeArrowheads="1"/>
          </p:cNvSpPr>
          <p:nvPr/>
        </p:nvSpPr>
        <p:spPr bwMode="auto">
          <a:xfrm>
            <a:off x="369888" y="277813"/>
            <a:ext cx="8229600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GB" altLang="en-US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Glycaemic Index</a:t>
            </a:r>
          </a:p>
        </p:txBody>
      </p:sp>
      <p:sp>
        <p:nvSpPr>
          <p:cNvPr id="39939" name="Rectangle 11"/>
          <p:cNvSpPr>
            <a:spLocks noChangeArrowheads="1"/>
          </p:cNvSpPr>
          <p:nvPr/>
        </p:nvSpPr>
        <p:spPr bwMode="auto">
          <a:xfrm>
            <a:off x="5796136" y="1196752"/>
            <a:ext cx="3025775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00B8AF"/>
              </a:buClr>
              <a:buSzPct val="120000"/>
            </a:pPr>
            <a:r>
              <a:rPr lang="en-GB" altLang="en-US" b="1" i="1" u="sng" dirty="0">
                <a:latin typeface="Arial" pitchFamily="34" charset="0"/>
              </a:rPr>
              <a:t>HI (70-100)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B8AF"/>
              </a:buClr>
              <a:buSzPct val="120000"/>
              <a:buFontTx/>
              <a:buChar char="•"/>
            </a:pPr>
            <a:r>
              <a:rPr lang="en-GB" altLang="en-US" dirty="0">
                <a:latin typeface="Arial" pitchFamily="34" charset="0"/>
              </a:rPr>
              <a:t>Water biscuit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B8AF"/>
              </a:buClr>
              <a:buSzPct val="120000"/>
              <a:buFontTx/>
              <a:buChar char="•"/>
            </a:pPr>
            <a:r>
              <a:rPr lang="en-GB" altLang="en-US" dirty="0">
                <a:latin typeface="Arial" pitchFamily="34" charset="0"/>
              </a:rPr>
              <a:t>Rice cake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B8AF"/>
              </a:buClr>
              <a:buSzPct val="120000"/>
              <a:buFontTx/>
              <a:buChar char="•"/>
            </a:pPr>
            <a:r>
              <a:rPr lang="en-GB" altLang="en-US" dirty="0">
                <a:latin typeface="Arial" pitchFamily="34" charset="0"/>
              </a:rPr>
              <a:t>Cornflakes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B8AF"/>
              </a:buClr>
              <a:buSzPct val="120000"/>
              <a:buFontTx/>
              <a:buChar char="•"/>
            </a:pPr>
            <a:r>
              <a:rPr lang="en-GB" altLang="en-US" dirty="0">
                <a:latin typeface="Arial" pitchFamily="34" charset="0"/>
              </a:rPr>
              <a:t>Puffed Rice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B8AF"/>
              </a:buClr>
              <a:buSzPct val="120000"/>
              <a:buFontTx/>
              <a:buChar char="•"/>
            </a:pPr>
            <a:r>
              <a:rPr lang="en-GB" altLang="en-US" dirty="0">
                <a:latin typeface="Arial" pitchFamily="34" charset="0"/>
              </a:rPr>
              <a:t>Jacket/mashed potatoes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B8AF"/>
              </a:buClr>
              <a:buSzPct val="120000"/>
              <a:buFontTx/>
              <a:buChar char="•"/>
            </a:pPr>
            <a:r>
              <a:rPr lang="en-GB" altLang="en-US" dirty="0">
                <a:latin typeface="Arial" pitchFamily="34" charset="0"/>
              </a:rPr>
              <a:t>W</a:t>
            </a:r>
            <a:r>
              <a:rPr lang="en-GB" altLang="en-US" dirty="0" smtClean="0">
                <a:latin typeface="Arial" pitchFamily="34" charset="0"/>
              </a:rPr>
              <a:t>hite </a:t>
            </a:r>
            <a:r>
              <a:rPr lang="en-GB" altLang="en-US" dirty="0">
                <a:latin typeface="Arial" pitchFamily="34" charset="0"/>
              </a:rPr>
              <a:t>rice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B8AF"/>
              </a:buClr>
              <a:buSzPct val="120000"/>
              <a:buFontTx/>
              <a:buChar char="•"/>
            </a:pPr>
            <a:r>
              <a:rPr lang="en-GB" altLang="en-US" dirty="0">
                <a:latin typeface="Arial" pitchFamily="34" charset="0"/>
              </a:rPr>
              <a:t>Parsnip/ </a:t>
            </a:r>
            <a:r>
              <a:rPr lang="en-GB" altLang="en-US" dirty="0" smtClean="0">
                <a:latin typeface="Arial" pitchFamily="34" charset="0"/>
              </a:rPr>
              <a:t>Pumpkin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B8AF"/>
              </a:buClr>
              <a:buSzPct val="120000"/>
              <a:buFontTx/>
              <a:buChar char="•"/>
            </a:pPr>
            <a:r>
              <a:rPr lang="en-GB" altLang="en-US" dirty="0" smtClean="0">
                <a:latin typeface="Arial" pitchFamily="34" charset="0"/>
              </a:rPr>
              <a:t>Watermelon </a:t>
            </a:r>
            <a:r>
              <a:rPr lang="en-GB" altLang="en-US" dirty="0">
                <a:latin typeface="Arial" pitchFamily="34" charset="0"/>
              </a:rPr>
              <a:t>Lychees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B8AF"/>
              </a:buClr>
              <a:buSzPct val="120000"/>
            </a:pPr>
            <a:r>
              <a:rPr lang="en-GB" altLang="en-US" dirty="0">
                <a:latin typeface="Arial" pitchFamily="34" charset="0"/>
              </a:rPr>
              <a:t>	Over-ripe banana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B8AF"/>
              </a:buClr>
              <a:buSzPct val="120000"/>
            </a:pPr>
            <a:endParaRPr lang="en-GB" altLang="en-US" dirty="0">
              <a:latin typeface="Arial" pitchFamily="34" charset="0"/>
            </a:endParaRPr>
          </a:p>
        </p:txBody>
      </p:sp>
      <p:sp>
        <p:nvSpPr>
          <p:cNvPr id="39940" name="Rectangle 12"/>
          <p:cNvSpPr>
            <a:spLocks noChangeArrowheads="1"/>
          </p:cNvSpPr>
          <p:nvPr/>
        </p:nvSpPr>
        <p:spPr bwMode="auto">
          <a:xfrm>
            <a:off x="3131840" y="1268760"/>
            <a:ext cx="280670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00B8AF"/>
              </a:buClr>
              <a:buSzPct val="120000"/>
            </a:pPr>
            <a:r>
              <a:rPr lang="en-GB" altLang="en-US" b="1" i="1" u="sng" dirty="0">
                <a:latin typeface="Arial" pitchFamily="34" charset="0"/>
              </a:rPr>
              <a:t>MOD (56-69)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B8AF"/>
              </a:buClr>
              <a:buSzPct val="120000"/>
              <a:buFontTx/>
              <a:buChar char="•"/>
            </a:pPr>
            <a:r>
              <a:rPr lang="en-GB" altLang="en-US" dirty="0">
                <a:latin typeface="Arial" pitchFamily="34" charset="0"/>
              </a:rPr>
              <a:t>Digestive </a:t>
            </a:r>
            <a:r>
              <a:rPr lang="en-GB" altLang="en-US" dirty="0" err="1">
                <a:latin typeface="Arial" pitchFamily="34" charset="0"/>
              </a:rPr>
              <a:t>bisc</a:t>
            </a:r>
            <a:endParaRPr lang="en-GB" altLang="en-US" dirty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B8AF"/>
              </a:buClr>
              <a:buSzPct val="120000"/>
              <a:buFontTx/>
              <a:buChar char="•"/>
            </a:pPr>
            <a:r>
              <a:rPr lang="en-GB" altLang="en-US" dirty="0" err="1">
                <a:latin typeface="Arial" pitchFamily="34" charset="0"/>
              </a:rPr>
              <a:t>Ryvita</a:t>
            </a:r>
            <a:endParaRPr lang="en-GB" altLang="en-US" dirty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B8AF"/>
              </a:buClr>
              <a:buSzPct val="120000"/>
              <a:buFontTx/>
              <a:buChar char="•"/>
            </a:pPr>
            <a:r>
              <a:rPr lang="en-GB" altLang="en-US" dirty="0">
                <a:latin typeface="Arial" pitchFamily="34" charset="0"/>
              </a:rPr>
              <a:t>Shredded wheat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B8AF"/>
              </a:buClr>
              <a:buSzPct val="120000"/>
              <a:buFontTx/>
              <a:buChar char="•"/>
            </a:pPr>
            <a:r>
              <a:rPr lang="en-GB" altLang="en-US" dirty="0">
                <a:latin typeface="Arial" pitchFamily="34" charset="0"/>
              </a:rPr>
              <a:t>Instant oats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B8AF"/>
              </a:buClr>
              <a:buSzPct val="120000"/>
              <a:buFontTx/>
              <a:buChar char="•"/>
            </a:pPr>
            <a:r>
              <a:rPr lang="en-GB" altLang="en-US" dirty="0">
                <a:latin typeface="Arial" pitchFamily="34" charset="0"/>
              </a:rPr>
              <a:t>Boiled/new potatoes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B8AF"/>
              </a:buClr>
              <a:buSzPct val="120000"/>
              <a:buFontTx/>
              <a:buChar char="•"/>
            </a:pPr>
            <a:r>
              <a:rPr lang="en-GB" altLang="en-US" dirty="0">
                <a:latin typeface="Arial" pitchFamily="34" charset="0"/>
              </a:rPr>
              <a:t>Couscous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B8AF"/>
              </a:buClr>
              <a:buSzPct val="120000"/>
              <a:buFontTx/>
              <a:buChar char="•"/>
            </a:pPr>
            <a:r>
              <a:rPr lang="en-GB" altLang="en-US" dirty="0" smtClean="0">
                <a:latin typeface="Arial" pitchFamily="34" charset="0"/>
              </a:rPr>
              <a:t>Beetroot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B8AF"/>
              </a:buClr>
              <a:buSzPct val="120000"/>
              <a:buFontTx/>
              <a:buChar char="•"/>
            </a:pPr>
            <a:r>
              <a:rPr lang="en-GB" altLang="en-US" dirty="0">
                <a:latin typeface="Arial" pitchFamily="34" charset="0"/>
              </a:rPr>
              <a:t>M</a:t>
            </a:r>
            <a:r>
              <a:rPr lang="en-GB" altLang="en-US" dirty="0" smtClean="0">
                <a:latin typeface="Arial" pitchFamily="34" charset="0"/>
              </a:rPr>
              <a:t>illet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B8AF"/>
              </a:buClr>
              <a:buSzPct val="120000"/>
              <a:buFontTx/>
              <a:buChar char="•"/>
            </a:pPr>
            <a:r>
              <a:rPr lang="en-GB" altLang="en-US" dirty="0" smtClean="0">
                <a:latin typeface="Arial" pitchFamily="34" charset="0"/>
              </a:rPr>
              <a:t>Idly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B8AF"/>
              </a:buClr>
              <a:buSzPct val="120000"/>
              <a:buFontTx/>
              <a:buChar char="•"/>
            </a:pPr>
            <a:r>
              <a:rPr lang="en-GB" altLang="en-US" dirty="0" smtClean="0">
                <a:latin typeface="Arial" pitchFamily="34" charset="0"/>
              </a:rPr>
              <a:t>Dosa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B8AF"/>
              </a:buClr>
              <a:buSzPct val="120000"/>
              <a:buFontTx/>
              <a:buChar char="•"/>
            </a:pPr>
            <a:r>
              <a:rPr lang="en-GB" altLang="en-US" dirty="0" err="1">
                <a:latin typeface="Arial" pitchFamily="34" charset="0"/>
              </a:rPr>
              <a:t>U</a:t>
            </a:r>
            <a:r>
              <a:rPr lang="en-GB" altLang="en-US" dirty="0" err="1" smtClean="0">
                <a:latin typeface="Arial" pitchFamily="34" charset="0"/>
              </a:rPr>
              <a:t>ppuma</a:t>
            </a:r>
            <a:endParaRPr lang="en-GB" altLang="en-US" dirty="0" smtClean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B8AF"/>
              </a:buClr>
              <a:buSzPct val="120000"/>
              <a:buFontTx/>
              <a:buChar char="•"/>
            </a:pPr>
            <a:r>
              <a:rPr lang="en-GB" altLang="en-US" dirty="0" smtClean="0">
                <a:latin typeface="Arial" pitchFamily="34" charset="0"/>
              </a:rPr>
              <a:t>Banana </a:t>
            </a:r>
            <a:r>
              <a:rPr lang="en-GB" altLang="en-US" dirty="0">
                <a:latin typeface="Arial" pitchFamily="34" charset="0"/>
              </a:rPr>
              <a:t>just ripe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B8AF"/>
              </a:buClr>
              <a:buSzPct val="120000"/>
            </a:pPr>
            <a:r>
              <a:rPr lang="en-GB" altLang="en-US" dirty="0">
                <a:latin typeface="Arial" pitchFamily="34" charset="0"/>
              </a:rPr>
              <a:t>	Melon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B8AF"/>
              </a:buClr>
              <a:buSzPct val="120000"/>
            </a:pPr>
            <a:r>
              <a:rPr lang="en-GB" altLang="en-US" dirty="0">
                <a:latin typeface="Arial" pitchFamily="34" charset="0"/>
              </a:rPr>
              <a:t>	Raisins</a:t>
            </a:r>
          </a:p>
        </p:txBody>
      </p:sp>
      <p:sp>
        <p:nvSpPr>
          <p:cNvPr id="39941" name="Rectangle 13"/>
          <p:cNvSpPr>
            <a:spLocks noChangeArrowheads="1"/>
          </p:cNvSpPr>
          <p:nvPr/>
        </p:nvSpPr>
        <p:spPr bwMode="auto">
          <a:xfrm>
            <a:off x="5867400" y="1628775"/>
            <a:ext cx="2665413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B8AF"/>
              </a:buClr>
              <a:buSzPct val="120000"/>
              <a:buFontTx/>
              <a:buChar char="•"/>
            </a:pPr>
            <a:endParaRPr lang="en-GB" altLang="en-US" sz="1600">
              <a:latin typeface="Arial" pitchFamily="34" charset="0"/>
            </a:endParaRPr>
          </a:p>
        </p:txBody>
      </p:sp>
      <p:sp>
        <p:nvSpPr>
          <p:cNvPr id="39942" name="Rectangle 14"/>
          <p:cNvSpPr>
            <a:spLocks noChangeArrowheads="1"/>
          </p:cNvSpPr>
          <p:nvPr/>
        </p:nvSpPr>
        <p:spPr bwMode="auto">
          <a:xfrm>
            <a:off x="6156325" y="1700213"/>
            <a:ext cx="2592388" cy="388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B8AF"/>
              </a:buClr>
              <a:buSzPct val="120000"/>
              <a:buFontTx/>
              <a:buChar char="•"/>
            </a:pPr>
            <a:endParaRPr lang="en-GB" altLang="en-US" sz="1600">
              <a:latin typeface="Arial" pitchFamily="34" charset="0"/>
            </a:endParaRPr>
          </a:p>
        </p:txBody>
      </p:sp>
      <p:sp>
        <p:nvSpPr>
          <p:cNvPr id="39943" name="Rectangle 15"/>
          <p:cNvSpPr>
            <a:spLocks noChangeArrowheads="1"/>
          </p:cNvSpPr>
          <p:nvPr/>
        </p:nvSpPr>
        <p:spPr bwMode="auto">
          <a:xfrm>
            <a:off x="395536" y="1196752"/>
            <a:ext cx="273685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B8AF"/>
              </a:buClr>
              <a:buSzPct val="120000"/>
            </a:pPr>
            <a:r>
              <a:rPr lang="en-GB" altLang="en-US" b="1" i="1" u="sng" dirty="0">
                <a:latin typeface="Arial" pitchFamily="34" charset="0"/>
              </a:rPr>
              <a:t>LOW (0-55)</a:t>
            </a:r>
          </a:p>
          <a:p>
            <a:pPr eaLnBrk="1" hangingPunct="1">
              <a:spcBef>
                <a:spcPct val="20000"/>
              </a:spcBef>
              <a:buClr>
                <a:srgbClr val="00B8AF"/>
              </a:buClr>
              <a:buSzPct val="120000"/>
              <a:buFontTx/>
              <a:buChar char="•"/>
            </a:pPr>
            <a:r>
              <a:rPr lang="en-GB" altLang="en-US" dirty="0">
                <a:latin typeface="Arial" pitchFamily="34" charset="0"/>
              </a:rPr>
              <a:t>Rich Tea </a:t>
            </a:r>
            <a:r>
              <a:rPr lang="en-GB" altLang="en-US" dirty="0" err="1">
                <a:latin typeface="Arial" pitchFamily="34" charset="0"/>
              </a:rPr>
              <a:t>Bisc</a:t>
            </a:r>
            <a:endParaRPr lang="en-GB" altLang="en-US" dirty="0">
              <a:latin typeface="Arial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00B8AF"/>
              </a:buClr>
              <a:buSzPct val="120000"/>
              <a:buFontTx/>
              <a:buChar char="•"/>
            </a:pPr>
            <a:r>
              <a:rPr lang="en-GB" altLang="en-US" dirty="0" smtClean="0">
                <a:latin typeface="Arial" pitchFamily="34" charset="0"/>
              </a:rPr>
              <a:t>Chapatti</a:t>
            </a:r>
          </a:p>
          <a:p>
            <a:pPr eaLnBrk="1" hangingPunct="1">
              <a:spcBef>
                <a:spcPct val="20000"/>
              </a:spcBef>
              <a:buClr>
                <a:srgbClr val="00B8AF"/>
              </a:buClr>
              <a:buSzPct val="120000"/>
              <a:buFontTx/>
              <a:buChar char="•"/>
            </a:pPr>
            <a:r>
              <a:rPr lang="en-GB" altLang="en-US" dirty="0" err="1" smtClean="0">
                <a:latin typeface="Arial" pitchFamily="34" charset="0"/>
              </a:rPr>
              <a:t>Venpongal</a:t>
            </a:r>
            <a:endParaRPr lang="en-GB" altLang="en-US" dirty="0" smtClean="0">
              <a:latin typeface="Arial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00B8AF"/>
              </a:buClr>
              <a:buSzPct val="120000"/>
              <a:buFontTx/>
              <a:buChar char="•"/>
            </a:pPr>
            <a:r>
              <a:rPr lang="en-GB" altLang="en-US" dirty="0" err="1" smtClean="0">
                <a:latin typeface="Arial" pitchFamily="34" charset="0"/>
              </a:rPr>
              <a:t>Pesarattu</a:t>
            </a:r>
            <a:endParaRPr lang="en-GB" altLang="en-US" dirty="0">
              <a:latin typeface="Arial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00B8AF"/>
              </a:buClr>
              <a:buSzPct val="120000"/>
              <a:buFontTx/>
              <a:buChar char="•"/>
            </a:pPr>
            <a:r>
              <a:rPr lang="en-GB" altLang="en-US" dirty="0">
                <a:latin typeface="Arial" pitchFamily="34" charset="0"/>
              </a:rPr>
              <a:t>All bran</a:t>
            </a:r>
          </a:p>
          <a:p>
            <a:pPr eaLnBrk="1" hangingPunct="1">
              <a:spcBef>
                <a:spcPct val="20000"/>
              </a:spcBef>
              <a:buClr>
                <a:srgbClr val="00B8AF"/>
              </a:buClr>
              <a:buSzPct val="120000"/>
              <a:buFontTx/>
              <a:buChar char="•"/>
            </a:pPr>
            <a:r>
              <a:rPr lang="en-GB" altLang="en-US" dirty="0">
                <a:latin typeface="Arial" pitchFamily="34" charset="0"/>
              </a:rPr>
              <a:t>Porridge</a:t>
            </a:r>
          </a:p>
          <a:p>
            <a:pPr eaLnBrk="1" hangingPunct="1">
              <a:spcBef>
                <a:spcPct val="20000"/>
              </a:spcBef>
              <a:buClr>
                <a:srgbClr val="00B8AF"/>
              </a:buClr>
              <a:buSzPct val="120000"/>
              <a:buFontTx/>
              <a:buChar char="•"/>
            </a:pPr>
            <a:r>
              <a:rPr lang="en-GB" altLang="en-US" dirty="0">
                <a:latin typeface="Arial" pitchFamily="34" charset="0"/>
              </a:rPr>
              <a:t>Pasta </a:t>
            </a:r>
          </a:p>
          <a:p>
            <a:pPr eaLnBrk="1" hangingPunct="1">
              <a:spcBef>
                <a:spcPct val="20000"/>
              </a:spcBef>
              <a:buClr>
                <a:srgbClr val="00B8AF"/>
              </a:buClr>
              <a:buSzPct val="120000"/>
              <a:buFontTx/>
              <a:buChar char="•"/>
            </a:pPr>
            <a:r>
              <a:rPr lang="en-GB" altLang="en-US" dirty="0">
                <a:latin typeface="Arial" pitchFamily="34" charset="0"/>
              </a:rPr>
              <a:t>Basmati Rice</a:t>
            </a:r>
          </a:p>
          <a:p>
            <a:pPr eaLnBrk="1" hangingPunct="1">
              <a:spcBef>
                <a:spcPct val="20000"/>
              </a:spcBef>
              <a:buClr>
                <a:srgbClr val="00B8AF"/>
              </a:buClr>
              <a:buSzPct val="120000"/>
              <a:buFontTx/>
              <a:buChar char="•"/>
            </a:pPr>
            <a:r>
              <a:rPr lang="en-GB" altLang="en-US" dirty="0">
                <a:latin typeface="Arial" pitchFamily="34" charset="0"/>
              </a:rPr>
              <a:t>Sweet corn, beans&amp; lentils</a:t>
            </a:r>
          </a:p>
          <a:p>
            <a:pPr eaLnBrk="1" hangingPunct="1">
              <a:spcBef>
                <a:spcPct val="20000"/>
              </a:spcBef>
              <a:buClr>
                <a:srgbClr val="00B8AF"/>
              </a:buClr>
              <a:buSzPct val="120000"/>
              <a:buFontTx/>
              <a:buChar char="•"/>
            </a:pPr>
            <a:r>
              <a:rPr lang="en-GB" altLang="en-US" dirty="0">
                <a:latin typeface="Arial" pitchFamily="34" charset="0"/>
              </a:rPr>
              <a:t>Apple Mango Orange Grapes</a:t>
            </a:r>
          </a:p>
          <a:p>
            <a:pPr eaLnBrk="1" hangingPunct="1">
              <a:spcBef>
                <a:spcPct val="20000"/>
              </a:spcBef>
              <a:buClr>
                <a:srgbClr val="00B8AF"/>
              </a:buClr>
              <a:buSzPct val="120000"/>
              <a:buFontTx/>
              <a:buChar char="•"/>
            </a:pPr>
            <a:endParaRPr lang="en-GB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364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/>
      <p:bldP spid="39940" grpId="0"/>
      <p:bldP spid="399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0" y="15776"/>
            <a:ext cx="9144000" cy="1108968"/>
          </a:xfrm>
        </p:spPr>
        <p:txBody>
          <a:bodyPr lIns="0" rIns="0" bIns="0" anchor="b"/>
          <a:lstStyle/>
          <a:p>
            <a:pPr algn="ctr" eaLnBrk="1" hangingPunct="1"/>
            <a:r>
              <a:rPr lang="en-GB" altLang="en-US" sz="4000" b="1" dirty="0"/>
              <a:t>Overview </a:t>
            </a:r>
            <a:r>
              <a:rPr lang="en-GB" altLang="en-US" sz="4000" b="1" dirty="0" smtClean="0"/>
              <a:t>of </a:t>
            </a:r>
            <a:r>
              <a:rPr lang="en-GB" altLang="en-US" sz="4000" b="1" dirty="0"/>
              <a:t>Presentation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>
          <a:xfrm>
            <a:off x="323528" y="1268760"/>
            <a:ext cx="8686800" cy="4419600"/>
          </a:xfrm>
        </p:spPr>
        <p:txBody>
          <a:bodyPr>
            <a:normAutofit fontScale="25000" lnSpcReduction="20000"/>
          </a:bodyPr>
          <a:lstStyle/>
          <a:p>
            <a:pPr marL="273050" indent="-273050" eaLnBrk="1" hangingPunct="1">
              <a:lnSpc>
                <a:spcPct val="80000"/>
              </a:lnSpc>
              <a:buFontTx/>
              <a:buNone/>
            </a:pPr>
            <a:r>
              <a:rPr lang="en-GB" altLang="en-US" dirty="0" smtClean="0"/>
              <a:t>		</a:t>
            </a:r>
          </a:p>
          <a:p>
            <a:pPr marL="273050" indent="-273050" eaLnBrk="1" hangingPunct="1">
              <a:lnSpc>
                <a:spcPct val="80000"/>
              </a:lnSpc>
            </a:pPr>
            <a:r>
              <a:rPr lang="en-GB" altLang="en-US" sz="8600" dirty="0">
                <a:latin typeface="Calibri" pitchFamily="34" charset="0"/>
              </a:rPr>
              <a:t>TYPE 1 Diabetes and Diet</a:t>
            </a:r>
          </a:p>
          <a:p>
            <a:pPr marL="273050" indent="-273050" eaLnBrk="1" hangingPunct="1">
              <a:lnSpc>
                <a:spcPct val="80000"/>
              </a:lnSpc>
              <a:buFontTx/>
              <a:buNone/>
            </a:pPr>
            <a:r>
              <a:rPr lang="en-GB" altLang="en-US" sz="8600" dirty="0">
                <a:latin typeface="Calibri" pitchFamily="34" charset="0"/>
              </a:rPr>
              <a:t>		-CHO Counting</a:t>
            </a:r>
          </a:p>
          <a:p>
            <a:pPr marL="273050" indent="-273050" eaLnBrk="1" hangingPunct="1">
              <a:lnSpc>
                <a:spcPct val="80000"/>
              </a:lnSpc>
              <a:buFontTx/>
              <a:buNone/>
            </a:pPr>
            <a:r>
              <a:rPr lang="en-GB" altLang="en-US" sz="8600" dirty="0">
                <a:latin typeface="Calibri" pitchFamily="34" charset="0"/>
              </a:rPr>
              <a:t>		-DAFNE </a:t>
            </a:r>
          </a:p>
          <a:p>
            <a:pPr marL="273050" indent="-273050" eaLnBrk="1" hangingPunct="1">
              <a:lnSpc>
                <a:spcPct val="80000"/>
              </a:lnSpc>
            </a:pPr>
            <a:r>
              <a:rPr lang="en-GB" altLang="en-US" sz="8600" dirty="0">
                <a:latin typeface="Calibri" pitchFamily="34" charset="0"/>
              </a:rPr>
              <a:t>Type 2 Diabetes and </a:t>
            </a:r>
            <a:r>
              <a:rPr lang="en-GB" altLang="en-US" sz="8600" dirty="0" smtClean="0">
                <a:latin typeface="Calibri" pitchFamily="34" charset="0"/>
              </a:rPr>
              <a:t>Diet</a:t>
            </a:r>
          </a:p>
          <a:p>
            <a:pPr lvl="1">
              <a:buClr>
                <a:srgbClr val="0080FF"/>
              </a:buClr>
              <a:buSzPct val="80000"/>
              <a:buFont typeface="Wingdings" pitchFamily="2" charset="2"/>
              <a:buChar char="§"/>
            </a:pPr>
            <a:r>
              <a:rPr lang="en-GB" altLang="en-US" sz="8800" dirty="0" smtClean="0">
                <a:latin typeface="Calibri" pitchFamily="34" charset="0"/>
              </a:rPr>
              <a:t>Current </a:t>
            </a:r>
            <a:r>
              <a:rPr lang="en-GB" altLang="en-US" sz="8800" dirty="0">
                <a:latin typeface="Calibri" pitchFamily="34" charset="0"/>
              </a:rPr>
              <a:t>popular advice and </a:t>
            </a:r>
            <a:r>
              <a:rPr lang="en-GB" altLang="en-US" sz="8800" dirty="0" smtClean="0">
                <a:latin typeface="Calibri" pitchFamily="34" charset="0"/>
              </a:rPr>
              <a:t>guidelines</a:t>
            </a:r>
          </a:p>
          <a:p>
            <a:pPr lvl="1">
              <a:buClr>
                <a:srgbClr val="0080FF"/>
              </a:buClr>
              <a:buSzPct val="80000"/>
              <a:buFont typeface="Wingdings" pitchFamily="2" charset="2"/>
              <a:buChar char="§"/>
            </a:pPr>
            <a:r>
              <a:rPr lang="en-GB" altLang="en-US" sz="8600" dirty="0">
                <a:latin typeface="Calibri" pitchFamily="34" charset="0"/>
              </a:rPr>
              <a:t>What we often use </a:t>
            </a:r>
            <a:r>
              <a:rPr lang="en-GB" altLang="en-US" sz="8600" dirty="0" smtClean="0">
                <a:latin typeface="Calibri" pitchFamily="34" charset="0"/>
              </a:rPr>
              <a:t>now</a:t>
            </a:r>
            <a:endParaRPr lang="en-GB" altLang="en-US" sz="8600" dirty="0">
              <a:latin typeface="Calibri" pitchFamily="34" charset="0"/>
            </a:endParaRPr>
          </a:p>
          <a:p>
            <a:pPr lvl="1" eaLnBrk="1" hangingPunct="1">
              <a:buClr>
                <a:srgbClr val="0080FF"/>
              </a:buClr>
              <a:buSzPct val="80000"/>
              <a:buFont typeface="Wingdings" pitchFamily="2" charset="2"/>
              <a:buChar char="§"/>
            </a:pPr>
            <a:r>
              <a:rPr lang="en-GB" altLang="en-US" sz="8600" dirty="0" smtClean="0">
                <a:latin typeface="Calibri" pitchFamily="34" charset="0"/>
              </a:rPr>
              <a:t>Starch </a:t>
            </a:r>
            <a:r>
              <a:rPr lang="en-GB" altLang="en-US" sz="8600" dirty="0">
                <a:latin typeface="Calibri" pitchFamily="34" charset="0"/>
              </a:rPr>
              <a:t>AND sugar = carbohydrate = </a:t>
            </a:r>
            <a:r>
              <a:rPr lang="en-GB" altLang="en-US" sz="8600" dirty="0" smtClean="0">
                <a:latin typeface="Calibri" pitchFamily="34" charset="0"/>
              </a:rPr>
              <a:t>effect on </a:t>
            </a:r>
            <a:r>
              <a:rPr lang="en-GB" altLang="en-US" sz="8600" dirty="0">
                <a:latin typeface="Calibri" pitchFamily="34" charset="0"/>
              </a:rPr>
              <a:t>BG </a:t>
            </a:r>
            <a:r>
              <a:rPr lang="en-GB" altLang="en-US" sz="8600" dirty="0" smtClean="0">
                <a:latin typeface="Calibri" pitchFamily="34" charset="0"/>
              </a:rPr>
              <a:t>rise</a:t>
            </a:r>
          </a:p>
          <a:p>
            <a:pPr lvl="1" eaLnBrk="1" hangingPunct="1">
              <a:buClr>
                <a:srgbClr val="0080FF"/>
              </a:buClr>
              <a:buSzPct val="80000"/>
              <a:buFont typeface="Wingdings" pitchFamily="2" charset="2"/>
              <a:buChar char="§"/>
            </a:pPr>
            <a:r>
              <a:rPr lang="en-GB" altLang="en-US" sz="8600" dirty="0" smtClean="0">
                <a:latin typeface="Calibri" pitchFamily="34" charset="0"/>
              </a:rPr>
              <a:t>[</a:t>
            </a:r>
            <a:r>
              <a:rPr lang="en-GB" altLang="en-US" sz="8600" dirty="0">
                <a:latin typeface="Calibri" pitchFamily="34" charset="0"/>
              </a:rPr>
              <a:t>Hopefully] some practical tips</a:t>
            </a:r>
          </a:p>
          <a:p>
            <a:pPr lvl="1" eaLnBrk="1" hangingPunct="1">
              <a:buClr>
                <a:srgbClr val="0080FF"/>
              </a:buClr>
              <a:buSzPct val="80000"/>
              <a:buFont typeface="Wingdings" pitchFamily="2" charset="2"/>
              <a:buChar char="§"/>
            </a:pPr>
            <a:r>
              <a:rPr lang="en-GB" altLang="en-US" sz="8600" dirty="0">
                <a:latin typeface="Calibri" pitchFamily="34" charset="0"/>
              </a:rPr>
              <a:t>Carbohydrate counting/awareness – an overview</a:t>
            </a:r>
          </a:p>
          <a:p>
            <a:pPr marL="273050" indent="-273050" eaLnBrk="1" hangingPunct="1">
              <a:buClr>
                <a:srgbClr val="0080FF"/>
              </a:buClr>
              <a:buSzPct val="80000"/>
              <a:buFont typeface="Wingdings" pitchFamily="2" charset="2"/>
              <a:buNone/>
            </a:pPr>
            <a:r>
              <a:rPr lang="en-GB" altLang="en-US" sz="8600" dirty="0">
                <a:latin typeface="Calibri" pitchFamily="34" charset="0"/>
              </a:rPr>
              <a:t>              </a:t>
            </a:r>
          </a:p>
          <a:p>
            <a:pPr lvl="1" eaLnBrk="1" hangingPunct="1">
              <a:buClr>
                <a:srgbClr val="0080FF"/>
              </a:buClr>
              <a:buSzPct val="80000"/>
              <a:buFont typeface="Wingdings" pitchFamily="2" charset="2"/>
              <a:buChar char="§"/>
            </a:pPr>
            <a:endParaRPr lang="en-GB" altLang="en-US" dirty="0" smtClean="0"/>
          </a:p>
          <a:p>
            <a:pPr marL="273050" indent="-273050" eaLnBrk="1" hangingPunct="1">
              <a:buClr>
                <a:srgbClr val="0080FF"/>
              </a:buClr>
              <a:buSzPct val="80000"/>
              <a:buFont typeface="Wingdings" pitchFamily="2" charset="2"/>
              <a:buNone/>
            </a:pPr>
            <a:r>
              <a:rPr lang="en-GB" altLang="en-US" dirty="0" smtClean="0"/>
              <a:t>          </a:t>
            </a:r>
          </a:p>
          <a:p>
            <a:pPr marL="273050" indent="-273050" eaLnBrk="1" hangingPunct="1">
              <a:lnSpc>
                <a:spcPct val="80000"/>
              </a:lnSpc>
              <a:buFontTx/>
              <a:buNone/>
            </a:pPr>
            <a:endParaRPr lang="en-GB" altLang="en-US" dirty="0" smtClean="0"/>
          </a:p>
          <a:p>
            <a:pPr marL="273050" indent="-273050" eaLnBrk="1" hangingPunct="1">
              <a:lnSpc>
                <a:spcPct val="80000"/>
              </a:lnSpc>
              <a:buFontTx/>
              <a:buNone/>
            </a:pPr>
            <a:endParaRPr lang="en-GB" altLang="en-US" dirty="0" smtClean="0"/>
          </a:p>
          <a:p>
            <a:pPr marL="273050" indent="-273050" eaLnBrk="1" hangingPunct="1">
              <a:lnSpc>
                <a:spcPct val="80000"/>
              </a:lnSpc>
              <a:buFontTx/>
              <a:buNone/>
            </a:pPr>
            <a:endParaRPr lang="en-GB" altLang="en-US" dirty="0" smtClean="0"/>
          </a:p>
          <a:p>
            <a:pPr marL="273050" indent="-273050" eaLnBrk="1" hangingPunct="1">
              <a:lnSpc>
                <a:spcPct val="80000"/>
              </a:lnSpc>
              <a:buFontTx/>
              <a:buNone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31087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uiExpand="1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17168"/>
          </a:xfrm>
        </p:spPr>
        <p:txBody>
          <a:bodyPr/>
          <a:lstStyle/>
          <a:p>
            <a:r>
              <a:rPr lang="en-GB" sz="4000" b="1" dirty="0" smtClean="0"/>
              <a:t>Advantages of Low GI diet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8042276" cy="3983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Low GI diets have been shown to reduce HbA1C.</a:t>
            </a:r>
            <a:endParaRPr lang="en-GB" dirty="0"/>
          </a:p>
          <a:p>
            <a:r>
              <a:rPr lang="en-GB" dirty="0" smtClean="0"/>
              <a:t>(Explain </a:t>
            </a:r>
            <a:r>
              <a:rPr lang="en-GB" dirty="0"/>
              <a:t>HbA1C briefly and consequences of poorly controlled </a:t>
            </a:r>
            <a:r>
              <a:rPr lang="en-GB" dirty="0" smtClean="0"/>
              <a:t>diabetes)</a:t>
            </a:r>
            <a:endParaRPr lang="en-GB" dirty="0"/>
          </a:p>
          <a:p>
            <a:r>
              <a:rPr lang="en-GB" dirty="0" smtClean="0"/>
              <a:t>Consumption </a:t>
            </a:r>
            <a:r>
              <a:rPr lang="en-GB" dirty="0"/>
              <a:t>of a low GI diet </a:t>
            </a:r>
            <a:r>
              <a:rPr lang="en-GB" dirty="0" smtClean="0"/>
              <a:t>influences satiety and reduces subsequent food intake.</a:t>
            </a:r>
            <a:endParaRPr lang="en-GB" dirty="0"/>
          </a:p>
          <a:p>
            <a:r>
              <a:rPr lang="en-GB" dirty="0"/>
              <a:t>L</a:t>
            </a:r>
            <a:r>
              <a:rPr lang="en-GB" dirty="0" smtClean="0"/>
              <a:t>ow </a:t>
            </a:r>
            <a:r>
              <a:rPr lang="en-GB" dirty="0"/>
              <a:t>GI diet may be </a:t>
            </a:r>
            <a:r>
              <a:rPr lang="en-GB" dirty="0" smtClean="0"/>
              <a:t>useful</a:t>
            </a:r>
            <a:r>
              <a:rPr lang="en-GB" dirty="0"/>
              <a:t> </a:t>
            </a:r>
            <a:r>
              <a:rPr lang="en-GB" dirty="0" smtClean="0"/>
              <a:t>for </a:t>
            </a:r>
            <a:r>
              <a:rPr lang="en-GB" dirty="0"/>
              <a:t>weight loss and weight </a:t>
            </a:r>
            <a:r>
              <a:rPr lang="en-GB" dirty="0" smtClean="0"/>
              <a:t>maintenance.*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821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Bread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68" y="2492896"/>
            <a:ext cx="7416800" cy="32480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3999" cy="26369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b="1" dirty="0"/>
              <a:t>More carbs….....</a:t>
            </a:r>
            <a:br>
              <a:rPr lang="en-GB" altLang="en-US" sz="3600" b="1" dirty="0"/>
            </a:br>
            <a:r>
              <a:rPr lang="en-GB" altLang="en-US" sz="3600" b="1" dirty="0"/>
              <a:t>more glucose in blood….. </a:t>
            </a:r>
            <a:br>
              <a:rPr lang="en-GB" altLang="en-US" sz="3600" b="1" dirty="0"/>
            </a:br>
            <a:r>
              <a:rPr lang="en-GB" altLang="en-US" sz="3600" b="1" dirty="0"/>
              <a:t> More calories ……..</a:t>
            </a:r>
            <a:br>
              <a:rPr lang="en-GB" altLang="en-US" sz="3600" b="1" dirty="0"/>
            </a:br>
            <a:r>
              <a:rPr lang="en-GB" altLang="en-US" sz="3600" b="1" dirty="0"/>
              <a:t>More weight gain ……..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447929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3999" cy="7647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b="1" dirty="0"/>
              <a:t>[Perhaps] a useful fact!</a:t>
            </a:r>
            <a:endParaRPr lang="en-GB" sz="36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196752"/>
            <a:ext cx="9144000" cy="223224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80FF"/>
              </a:buClr>
              <a:buSzPct val="80000"/>
              <a:buNone/>
            </a:pPr>
            <a:endParaRPr lang="en-GB" altLang="en-US" dirty="0"/>
          </a:p>
          <a:p>
            <a:pPr marL="0" indent="0" algn="ctr">
              <a:buClr>
                <a:srgbClr val="0080FF"/>
              </a:buClr>
              <a:buSzPct val="80000"/>
              <a:buNone/>
            </a:pPr>
            <a:r>
              <a:rPr lang="en-GB" altLang="en-US" sz="2600" dirty="0"/>
              <a:t>We know that in someone with  </a:t>
            </a:r>
            <a:r>
              <a:rPr lang="en-GB" altLang="en-US" sz="2600" dirty="0" smtClean="0"/>
              <a:t>Diabetes 10g </a:t>
            </a:r>
            <a:r>
              <a:rPr lang="en-GB" altLang="en-US" sz="2600" dirty="0"/>
              <a:t>of carbohydrate </a:t>
            </a:r>
            <a:r>
              <a:rPr lang="en-GB" altLang="en-US" sz="2600" dirty="0" smtClean="0"/>
              <a:t>will </a:t>
            </a:r>
            <a:r>
              <a:rPr lang="en-GB" altLang="en-US" sz="2600" dirty="0"/>
              <a:t>increase blood glucose levels by 2-3mmol/l.</a:t>
            </a:r>
            <a:br>
              <a:rPr lang="en-GB" altLang="en-US" sz="2600" dirty="0"/>
            </a:br>
            <a:endParaRPr lang="en-GB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151172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191683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GB" altLang="en-US" sz="3200" b="1" dirty="0" smtClean="0"/>
              <a:t>Evidence-based nutrition guidelines for the prevention and management of diabetes (Diabetes UK, 2011)</a:t>
            </a:r>
            <a:br>
              <a:rPr lang="en-GB" altLang="en-US" sz="3200" b="1" dirty="0" smtClean="0"/>
            </a:br>
            <a:endParaRPr lang="en-GB" altLang="en-US" sz="3200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1772816"/>
            <a:ext cx="8280920" cy="2376264"/>
          </a:xfrm>
          <a:prstGeom prst="rect">
            <a:avLst/>
          </a:prstGeom>
        </p:spPr>
        <p:txBody>
          <a:bodyPr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dirty="0" smtClean="0"/>
              <a:t>120</a:t>
            </a:r>
            <a:r>
              <a:rPr lang="en-GB" altLang="en-US" dirty="0"/>
              <a:t>-130g total carbohydrate per </a:t>
            </a:r>
            <a:r>
              <a:rPr lang="en-GB" altLang="en-US" dirty="0" smtClean="0"/>
              <a:t>day.</a:t>
            </a:r>
          </a:p>
          <a:p>
            <a:r>
              <a:rPr lang="en-GB" altLang="en-US" dirty="0" smtClean="0"/>
              <a:t>Should </a:t>
            </a:r>
            <a:r>
              <a:rPr lang="en-GB" altLang="en-US" dirty="0"/>
              <a:t>enable an individual to consume a balanced diet that provides sufficient energy,  essential vitamins and minerals and fibre.</a:t>
            </a:r>
          </a:p>
          <a:p>
            <a:pPr marL="0" indent="0">
              <a:lnSpc>
                <a:spcPct val="90000"/>
              </a:lnSpc>
              <a:buClr>
                <a:srgbClr val="0080FF"/>
              </a:buClr>
              <a:buSzPct val="80000"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11614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Primary Treatment for T2DM</a:t>
            </a:r>
            <a:r>
              <a:rPr lang="en-GB" sz="3600" b="1" dirty="0"/>
              <a:t/>
            </a:r>
            <a:br>
              <a:rPr lang="en-GB" sz="3600" b="1" dirty="0"/>
            </a:b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>
              <a:latin typeface="+mj-lt"/>
            </a:endParaRPr>
          </a:p>
          <a:p>
            <a:endParaRPr lang="en-GB" dirty="0">
              <a:latin typeface="+mj-lt"/>
            </a:endParaRPr>
          </a:p>
          <a:p>
            <a:r>
              <a:rPr lang="en-GB" dirty="0" smtClean="0">
                <a:latin typeface="+mj-lt"/>
              </a:rPr>
              <a:t>Weight </a:t>
            </a:r>
            <a:r>
              <a:rPr lang="en-GB" dirty="0">
                <a:latin typeface="+mj-lt"/>
              </a:rPr>
              <a:t>management </a:t>
            </a:r>
            <a:r>
              <a:rPr lang="en-GB" dirty="0" smtClean="0">
                <a:latin typeface="+mj-lt"/>
              </a:rPr>
              <a:t>is the primary nutritional </a:t>
            </a:r>
            <a:r>
              <a:rPr lang="en-GB" dirty="0">
                <a:latin typeface="+mj-lt"/>
              </a:rPr>
              <a:t>strategy in </a:t>
            </a:r>
            <a:r>
              <a:rPr lang="en-GB" dirty="0" smtClean="0">
                <a:latin typeface="+mj-lt"/>
              </a:rPr>
              <a:t>managing </a:t>
            </a:r>
            <a:r>
              <a:rPr lang="en-GB" dirty="0">
                <a:latin typeface="+mj-lt"/>
              </a:rPr>
              <a:t>Type 2 Diabetes for those who are </a:t>
            </a:r>
            <a:r>
              <a:rPr lang="en-GB" dirty="0" smtClean="0">
                <a:latin typeface="+mj-lt"/>
              </a:rPr>
              <a:t>overweight and obese.</a:t>
            </a:r>
            <a:endParaRPr lang="en-GB" dirty="0">
              <a:latin typeface="+mj-lt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9744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07576"/>
            <a:ext cx="9144000" cy="1017168"/>
          </a:xfrm>
        </p:spPr>
        <p:txBody>
          <a:bodyPr/>
          <a:lstStyle/>
          <a:p>
            <a:r>
              <a:rPr lang="en-GB" sz="4000" b="1" dirty="0"/>
              <a:t>Energy balance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Energy </a:t>
            </a:r>
            <a:r>
              <a:rPr lang="en-GB" dirty="0"/>
              <a:t>Balance </a:t>
            </a:r>
            <a:r>
              <a:rPr lang="en-GB" dirty="0" smtClean="0"/>
              <a:t>= Energy </a:t>
            </a:r>
            <a:r>
              <a:rPr lang="en-GB" dirty="0"/>
              <a:t>Intake – Energy </a:t>
            </a:r>
            <a:r>
              <a:rPr lang="en-GB" dirty="0" smtClean="0"/>
              <a:t>Expenditure</a:t>
            </a:r>
          </a:p>
          <a:p>
            <a:pPr marL="0" indent="0">
              <a:buNone/>
            </a:pPr>
            <a:r>
              <a:rPr lang="en-GB" dirty="0" smtClean="0"/>
              <a:t>  </a:t>
            </a:r>
          </a:p>
          <a:p>
            <a:r>
              <a:rPr lang="en-GB" dirty="0" smtClean="0"/>
              <a:t>You </a:t>
            </a:r>
            <a:r>
              <a:rPr lang="en-GB" dirty="0"/>
              <a:t>will </a:t>
            </a:r>
            <a:r>
              <a:rPr lang="en-GB" dirty="0" smtClean="0"/>
              <a:t>be </a:t>
            </a:r>
            <a:r>
              <a:rPr lang="en-GB" dirty="0"/>
              <a:t>in positive </a:t>
            </a:r>
            <a:r>
              <a:rPr lang="en-GB" dirty="0" smtClean="0"/>
              <a:t>energy balance when energy </a:t>
            </a:r>
            <a:r>
              <a:rPr lang="en-GB" dirty="0"/>
              <a:t>intake </a:t>
            </a:r>
            <a:r>
              <a:rPr lang="en-GB" dirty="0" smtClean="0"/>
              <a:t>exceeds energy </a:t>
            </a:r>
            <a:r>
              <a:rPr lang="en-GB" dirty="0"/>
              <a:t>expenditure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Positive </a:t>
            </a:r>
            <a:r>
              <a:rPr lang="en-GB" dirty="0"/>
              <a:t>energy balance leads to obesity</a:t>
            </a:r>
          </a:p>
        </p:txBody>
      </p:sp>
    </p:spTree>
    <p:extLst>
      <p:ext uri="{BB962C8B-B14F-4D97-AF65-F5344CB8AC3E}">
        <p14:creationId xmlns:p14="http://schemas.microsoft.com/office/powerpoint/2010/main" val="96880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688" y="1124744"/>
            <a:ext cx="6078537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0" y="107576"/>
            <a:ext cx="9144000" cy="10171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000" dirty="0">
                <a:latin typeface="Arial Rounded MT Bold" pitchFamily="34" charset="0"/>
              </a:rPr>
              <a:t>The panacea?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543012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6" name="Picture 1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67063" y="4941168"/>
            <a:ext cx="2574925" cy="962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44648">
            <a:off x="208653" y="1950128"/>
            <a:ext cx="3581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67139">
            <a:off x="4307888" y="1634654"/>
            <a:ext cx="20732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996952"/>
            <a:ext cx="1524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035189">
            <a:off x="4498702" y="3528261"/>
            <a:ext cx="282257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4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1700808"/>
            <a:ext cx="19812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5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1828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0" y="107576"/>
            <a:ext cx="9144000" cy="15932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dirty="0">
                <a:latin typeface="Arial Rounded MT Bold" pitchFamily="34" charset="0"/>
              </a:rPr>
              <a:t>Practical tip</a:t>
            </a:r>
            <a:br>
              <a:rPr lang="en-GB" altLang="en-US" sz="3600" dirty="0">
                <a:latin typeface="Arial Rounded MT Bold" pitchFamily="34" charset="0"/>
              </a:rPr>
            </a:br>
            <a:r>
              <a:rPr lang="en-GB" altLang="en-US" sz="3600" dirty="0">
                <a:latin typeface="Arial Rounded MT Bold" pitchFamily="34" charset="0"/>
              </a:rPr>
              <a:t>No evidence to which diet works best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4208513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50" name="Group 3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908227099"/>
              </p:ext>
            </p:extLst>
          </p:nvPr>
        </p:nvGraphicFramePr>
        <p:xfrm>
          <a:off x="251520" y="980728"/>
          <a:ext cx="3810000" cy="4840459"/>
        </p:xfrm>
        <a:graphic>
          <a:graphicData uri="http://schemas.openxmlformats.org/drawingml/2006/table">
            <a:tbl>
              <a:tblPr/>
              <a:tblGrid>
                <a:gridCol w="1419412"/>
                <a:gridCol w="1031111"/>
                <a:gridCol w="1359477"/>
              </a:tblGrid>
              <a:tr h="876621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Food </a:t>
                      </a:r>
                    </a:p>
                  </a:txBody>
                  <a:tcPr marL="91432" marR="91432" marT="42086" marB="420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  CHO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   (g)</a:t>
                      </a:r>
                    </a:p>
                  </a:txBody>
                  <a:tcPr marL="91432" marR="91432" marT="42086" marB="420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Calories</a:t>
                      </a:r>
                    </a:p>
                  </a:txBody>
                  <a:tcPr marL="91432" marR="91432" marT="42086" marB="420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76621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80g Grapes</a:t>
                      </a:r>
                    </a:p>
                  </a:txBody>
                  <a:tcPr marL="91432" marR="91432" marT="42086" marB="420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CDD3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10-15</a:t>
                      </a:r>
                    </a:p>
                  </a:txBody>
                  <a:tcPr marL="91432" marR="91432" marT="42086" marB="420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CDD3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50</a:t>
                      </a:r>
                    </a:p>
                  </a:txBody>
                  <a:tcPr marL="91432" marR="91432" marT="42086" marB="420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CDD3"/>
                    </a:solidFill>
                  </a:tcPr>
                </a:tc>
              </a:tr>
              <a:tr h="1272846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1 medium apple</a:t>
                      </a:r>
                    </a:p>
                  </a:txBody>
                  <a:tcPr marL="91432" marR="91432" marT="42086" marB="420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15</a:t>
                      </a:r>
                    </a:p>
                  </a:txBody>
                  <a:tcPr marL="91432" marR="91432" marT="42086" marB="420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62</a:t>
                      </a:r>
                    </a:p>
                  </a:txBody>
                  <a:tcPr marL="91432" marR="91432" marT="42086" marB="420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8EA"/>
                    </a:solidFill>
                  </a:tcPr>
                </a:tc>
              </a:tr>
              <a:tr h="937579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1 large  banana</a:t>
                      </a:r>
                    </a:p>
                  </a:txBody>
                  <a:tcPr marL="91432" marR="91432" marT="42086" marB="420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CDD3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  <a:ea typeface="ＭＳ Ｐゴシック" pitchFamily="34" charset="-128"/>
                        </a:rPr>
                        <a:t>    20</a:t>
                      </a:r>
                    </a:p>
                  </a:txBody>
                  <a:tcPr marL="91432" marR="91432" marT="42086" marB="420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CDD3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ckwell" pitchFamily="18" charset="0"/>
                          <a:ea typeface="ＭＳ Ｐゴシック" pitchFamily="34" charset="-128"/>
                        </a:rPr>
                        <a:t>   100</a:t>
                      </a:r>
                    </a:p>
                  </a:txBody>
                  <a:tcPr marL="91432" marR="91432" marT="42086" marB="420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CDD3"/>
                    </a:solidFill>
                  </a:tcPr>
                </a:tc>
              </a:tr>
              <a:tr h="876621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2 finger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 kit </a:t>
                      </a:r>
                      <a:r>
                        <a:rPr kumimoji="0" lang="en-GB" alt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kat</a:t>
                      </a:r>
                      <a:endParaRPr kumimoji="0" lang="en-GB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32" marR="91432" marT="42086" marB="420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15</a:t>
                      </a:r>
                    </a:p>
                  </a:txBody>
                  <a:tcPr marL="91432" marR="91432" marT="42086" marB="420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107</a:t>
                      </a:r>
                    </a:p>
                  </a:txBody>
                  <a:tcPr marL="91432" marR="91432" marT="42086" marB="420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8EA"/>
                    </a:solidFill>
                  </a:tcPr>
                </a:tc>
              </a:tr>
            </a:tbl>
          </a:graphicData>
        </a:graphic>
      </p:graphicFrame>
      <p:sp>
        <p:nvSpPr>
          <p:cNvPr id="15380" name="Content Placeholder 4"/>
          <p:cNvSpPr>
            <a:spLocks noGrp="1"/>
          </p:cNvSpPr>
          <p:nvPr>
            <p:ph sz="half" idx="4294967295"/>
          </p:nvPr>
        </p:nvSpPr>
        <p:spPr>
          <a:xfrm>
            <a:off x="4788024" y="980728"/>
            <a:ext cx="3733800" cy="4876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85000" lnSpcReduction="10000"/>
          </a:bodyPr>
          <a:lstStyle/>
          <a:p>
            <a:pPr marL="0" indent="0" eaLnBrk="1" hangingPunct="1">
              <a:buNone/>
            </a:pPr>
            <a:endParaRPr lang="en-US" altLang="en-US" sz="2000" dirty="0" smtClean="0"/>
          </a:p>
          <a:p>
            <a:pPr marL="228600" indent="-228600" eaLnBrk="1" hangingPunct="1"/>
            <a:r>
              <a:rPr lang="en-US" altLang="en-US" sz="2000" dirty="0" smtClean="0"/>
              <a:t>CAN eat grapes and bananas </a:t>
            </a:r>
          </a:p>
          <a:p>
            <a:pPr marL="228600" indent="-228600" eaLnBrk="1" hangingPunct="1"/>
            <a:r>
              <a:rPr lang="en-US" altLang="en-US" sz="2000" dirty="0" smtClean="0">
                <a:solidFill>
                  <a:srgbClr val="FF0000"/>
                </a:solidFill>
              </a:rPr>
              <a:t>Portion size </a:t>
            </a:r>
          </a:p>
          <a:p>
            <a:pPr marL="228600" indent="-228600" eaLnBrk="1" hangingPunct="1"/>
            <a:r>
              <a:rPr lang="en-US" altLang="en-US" sz="2000" dirty="0" smtClean="0"/>
              <a:t>1 portion = 80g/small handful</a:t>
            </a:r>
          </a:p>
          <a:p>
            <a:pPr marL="228600" indent="-228600" eaLnBrk="1" hangingPunct="1"/>
            <a:r>
              <a:rPr lang="en-US" altLang="en-US" sz="2000" dirty="0" smtClean="0"/>
              <a:t>2-3 portions spread out during the day</a:t>
            </a:r>
          </a:p>
          <a:p>
            <a:pPr marL="228600" indent="-228600" eaLnBrk="1" hangingPunct="1"/>
            <a:r>
              <a:rPr lang="en-US" altLang="en-US" sz="2000" dirty="0" smtClean="0"/>
              <a:t>Have as snacks between meals</a:t>
            </a:r>
          </a:p>
          <a:p>
            <a:pPr marL="228600" indent="-228600" eaLnBrk="1" hangingPunct="1"/>
            <a:r>
              <a:rPr lang="en-US" altLang="en-US" sz="2000" dirty="0" smtClean="0"/>
              <a:t>Low GI – fructose and </a:t>
            </a:r>
            <a:r>
              <a:rPr lang="en-US" altLang="en-US" sz="2000" dirty="0" err="1" smtClean="0"/>
              <a:t>fibre</a:t>
            </a:r>
            <a:endParaRPr lang="en-US" altLang="en-US" sz="2000" dirty="0" smtClean="0"/>
          </a:p>
          <a:p>
            <a:pPr marL="228600" indent="-228600" eaLnBrk="1" hangingPunct="1"/>
            <a:r>
              <a:rPr lang="en-US" altLang="en-US" sz="2000" dirty="0" smtClean="0">
                <a:solidFill>
                  <a:srgbClr val="FF0000"/>
                </a:solidFill>
              </a:rPr>
              <a:t>Top tip! can eat chocolate!! in moderation as the advise is a low sugar diet and not a sugar free diet.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b="1" dirty="0" smtClean="0"/>
              <a:t>Fruit (and chocolate!)</a:t>
            </a:r>
            <a:r>
              <a:rPr lang="en-GB" altLang="en-US" sz="3600" b="1" dirty="0" smtClean="0">
                <a:latin typeface="Arial Rounded MT Bold" pitchFamily="34" charset="0"/>
              </a:rPr>
              <a:t/>
            </a:r>
            <a:br>
              <a:rPr lang="en-GB" altLang="en-US" sz="3600" b="1" dirty="0" smtClean="0">
                <a:latin typeface="Arial Rounded MT Bold" pitchFamily="34" charset="0"/>
              </a:rPr>
            </a:b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858558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47" name="Group 3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135456202"/>
              </p:ext>
            </p:extLst>
          </p:nvPr>
        </p:nvGraphicFramePr>
        <p:xfrm>
          <a:off x="539552" y="980728"/>
          <a:ext cx="3733800" cy="4548187"/>
        </p:xfrm>
        <a:graphic>
          <a:graphicData uri="http://schemas.openxmlformats.org/drawingml/2006/table">
            <a:tbl>
              <a:tblPr/>
              <a:tblGrid>
                <a:gridCol w="1344613"/>
                <a:gridCol w="1044575"/>
                <a:gridCol w="1344612"/>
              </a:tblGrid>
              <a:tr h="944931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Food </a:t>
                      </a:r>
                    </a:p>
                  </a:txBody>
                  <a:tcPr marL="91432" marR="91432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CHO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  (g)</a:t>
                      </a:r>
                    </a:p>
                  </a:txBody>
                  <a:tcPr marL="91432" marR="91432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Calories</a:t>
                      </a:r>
                    </a:p>
                  </a:txBody>
                  <a:tcPr marL="91432" marR="91432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12834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1 orange</a:t>
                      </a:r>
                    </a:p>
                  </a:txBody>
                  <a:tcPr marL="91432" marR="91432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CDD3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10</a:t>
                      </a:r>
                    </a:p>
                  </a:txBody>
                  <a:tcPr marL="91432" marR="91432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CDD3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30</a:t>
                      </a:r>
                    </a:p>
                  </a:txBody>
                  <a:tcPr marL="91432" marR="91432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CDD3"/>
                    </a:solidFill>
                  </a:tcPr>
                </a:tc>
              </a:tr>
              <a:tr h="1188794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200ml orange juice</a:t>
                      </a:r>
                    </a:p>
                  </a:txBody>
                  <a:tcPr marL="91432" marR="91432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20</a:t>
                      </a:r>
                    </a:p>
                  </a:txBody>
                  <a:tcPr marL="91432" marR="91432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95</a:t>
                      </a:r>
                    </a:p>
                  </a:txBody>
                  <a:tcPr marL="91432" marR="91432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8EA"/>
                    </a:solidFill>
                  </a:tcPr>
                </a:tc>
              </a:tr>
              <a:tr h="1188794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250ml NAS squash</a:t>
                      </a:r>
                    </a:p>
                  </a:txBody>
                  <a:tcPr marL="91432" marR="91432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CDD3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3</a:t>
                      </a:r>
                    </a:p>
                  </a:txBody>
                  <a:tcPr marL="91432" marR="91432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CDD3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17</a:t>
                      </a:r>
                    </a:p>
                  </a:txBody>
                  <a:tcPr marL="91432" marR="91432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CDD3"/>
                    </a:solidFill>
                  </a:tcPr>
                </a:tc>
              </a:tr>
              <a:tr h="612834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32" marR="91432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32" marR="91432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32" marR="91432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8EA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4"/>
          <p:cNvSpPr txBox="1">
            <a:spLocks/>
          </p:cNvSpPr>
          <p:nvPr/>
        </p:nvSpPr>
        <p:spPr>
          <a:xfrm>
            <a:off x="4644008" y="980728"/>
            <a:ext cx="3816424" cy="453650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80000"/>
              </a:lnSpc>
            </a:pPr>
            <a:r>
              <a:rPr lang="en-US" altLang="en-US" sz="2000" dirty="0"/>
              <a:t>Fruit juice</a:t>
            </a:r>
          </a:p>
          <a:p>
            <a:pPr marL="457200" lvl="1" indent="-228600">
              <a:lnSpc>
                <a:spcPct val="80000"/>
              </a:lnSpc>
            </a:pPr>
            <a:r>
              <a:rPr lang="en-US" altLang="en-US" sz="2000" dirty="0"/>
              <a:t>Unsweetened - sugar not added but natural sugars often high</a:t>
            </a:r>
          </a:p>
          <a:p>
            <a:pPr marL="457200" lvl="1" indent="-228600">
              <a:lnSpc>
                <a:spcPct val="80000"/>
              </a:lnSpc>
            </a:pPr>
            <a:r>
              <a:rPr lang="en-US" altLang="en-US" sz="2000" dirty="0"/>
              <a:t>No different between luxury from concentrates and not from concentrates</a:t>
            </a:r>
          </a:p>
          <a:p>
            <a:pPr marL="228600" indent="-228600">
              <a:lnSpc>
                <a:spcPct val="80000"/>
              </a:lnSpc>
            </a:pPr>
            <a:r>
              <a:rPr lang="en-US" altLang="en-US" sz="2000" dirty="0"/>
              <a:t>Fruit juice does count as one of your five a day but allow maximum of 150-200ml per day)</a:t>
            </a:r>
          </a:p>
          <a:p>
            <a:pPr marL="228600" indent="-228600">
              <a:lnSpc>
                <a:spcPct val="80000"/>
              </a:lnSpc>
            </a:pPr>
            <a:r>
              <a:rPr lang="en-US" altLang="en-US" sz="2000" dirty="0"/>
              <a:t>No added sugar (NAS) squash may contain a little natural sugar from the fruit used</a:t>
            </a:r>
          </a:p>
          <a:p>
            <a:pPr marL="228600" indent="-228600">
              <a:lnSpc>
                <a:spcPct val="80000"/>
              </a:lnSpc>
            </a:pPr>
            <a:r>
              <a:rPr lang="en-US" altLang="en-US" sz="2000" dirty="0">
                <a:solidFill>
                  <a:srgbClr val="FF0000"/>
                </a:solidFill>
              </a:rPr>
              <a:t>Top tip! Choose No added sugar </a:t>
            </a:r>
            <a:r>
              <a:rPr lang="en-US" altLang="en-US" sz="2000" dirty="0" smtClean="0">
                <a:solidFill>
                  <a:srgbClr val="FF0000"/>
                </a:solidFill>
              </a:rPr>
              <a:t>squash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dirty="0">
                <a:latin typeface="Arial Rounded MT Bold" pitchFamily="34" charset="0"/>
              </a:rPr>
              <a:t>All about the orange!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870294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0" y="34454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en-US" sz="8000" b="1" dirty="0" smtClean="0">
                <a:solidFill>
                  <a:srgbClr val="F39C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DAFNE</a:t>
            </a:r>
            <a:endParaRPr lang="en-US" altLang="en-US" sz="4000" b="1" dirty="0" smtClean="0">
              <a:solidFill>
                <a:srgbClr val="F39C1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Dose Adjustment For Normal Eating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alt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structured education programme for People with Type 1 diabetes</a:t>
            </a: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67456"/>
              </p:ext>
            </p:extLst>
          </p:nvPr>
        </p:nvGraphicFramePr>
        <p:xfrm>
          <a:off x="1907705" y="3068960"/>
          <a:ext cx="4824536" cy="2793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" name="Document" r:id="rId4" imgW="2255520" imgH="1316736" progId="Word.Document.8">
                  <p:embed/>
                </p:oleObj>
              </mc:Choice>
              <mc:Fallback>
                <p:oleObj name="Document" r:id="rId4" imgW="2255520" imgH="131673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5" y="3068960"/>
                        <a:ext cx="4824536" cy="2793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7332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76" name="Group 40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66557816"/>
              </p:ext>
            </p:extLst>
          </p:nvPr>
        </p:nvGraphicFramePr>
        <p:xfrm>
          <a:off x="323528" y="980728"/>
          <a:ext cx="4248473" cy="4984558"/>
        </p:xfrm>
        <a:graphic>
          <a:graphicData uri="http://schemas.openxmlformats.org/drawingml/2006/table">
            <a:tbl>
              <a:tblPr/>
              <a:tblGrid>
                <a:gridCol w="1598674"/>
                <a:gridCol w="1119905"/>
                <a:gridCol w="1529894"/>
              </a:tblGrid>
              <a:tr h="107108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Food </a:t>
                      </a:r>
                    </a:p>
                  </a:txBody>
                  <a:tcPr marL="91427" marR="91427" marT="42645" marB="426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  </a:t>
                      </a: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CHO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   (g)</a:t>
                      </a:r>
                    </a:p>
                  </a:txBody>
                  <a:tcPr marL="91427" marR="91427" marT="42645" marB="426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Calories</a:t>
                      </a:r>
                    </a:p>
                  </a:txBody>
                  <a:tcPr marL="91427" marR="91427" marT="42645" marB="426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83442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3 Weetabix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27" marR="91427" marT="42645" marB="426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CDD3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42</a:t>
                      </a:r>
                    </a:p>
                  </a:txBody>
                  <a:tcPr marL="91427" marR="91427" marT="42645" marB="426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CDD3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201</a:t>
                      </a:r>
                    </a:p>
                  </a:txBody>
                  <a:tcPr marL="91427" marR="91427" marT="42645" marB="426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CDD3"/>
                    </a:solidFill>
                  </a:tcPr>
                </a:tc>
              </a:tr>
              <a:tr h="983221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200ml semi skimmed milk</a:t>
                      </a:r>
                    </a:p>
                  </a:txBody>
                  <a:tcPr marL="91427" marR="91427" marT="42645" marB="426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10</a:t>
                      </a:r>
                    </a:p>
                  </a:txBody>
                  <a:tcPr marL="91427" marR="91427" marT="42645" marB="426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92</a:t>
                      </a:r>
                    </a:p>
                  </a:txBody>
                  <a:tcPr marL="91427" marR="91427" marT="42645" marB="426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8EA"/>
                    </a:solidFill>
                  </a:tcPr>
                </a:tc>
              </a:tr>
              <a:tr h="1582729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Idli</a:t>
                      </a: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/Sambhar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?</a:t>
                      </a:r>
                      <a:r>
                        <a:rPr kumimoji="0" lang="en-GB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Poori</a:t>
                      </a: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/Potato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Curry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Dosai</a:t>
                      </a: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/ ?Masala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Vadai</a:t>
                      </a: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??</a:t>
                      </a:r>
                    </a:p>
                  </a:txBody>
                  <a:tcPr marL="91427" marR="91427" marT="42645" marB="426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27" marR="91427" marT="42645" marB="426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27" marR="91427" marT="42645" marB="426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8EA"/>
                    </a:solidFill>
                  </a:tcPr>
                </a:tc>
              </a:tr>
            </a:tbl>
          </a:graphicData>
        </a:graphic>
      </p:graphicFrame>
      <p:sp>
        <p:nvSpPr>
          <p:cNvPr id="15380" name="Content Placeholder 4"/>
          <p:cNvSpPr>
            <a:spLocks noGrp="1"/>
          </p:cNvSpPr>
          <p:nvPr>
            <p:ph sz="half" idx="4294967295"/>
          </p:nvPr>
        </p:nvSpPr>
        <p:spPr>
          <a:xfrm>
            <a:off x="4860032" y="980728"/>
            <a:ext cx="4104456" cy="504056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571500" lvl="1" indent="-342900"/>
            <a:r>
              <a:rPr lang="en-US" altLang="en-US" sz="2000" dirty="0"/>
              <a:t>A</a:t>
            </a:r>
            <a:r>
              <a:rPr lang="en-US" altLang="en-US" sz="2000" dirty="0" smtClean="0"/>
              <a:t>ll about the </a:t>
            </a:r>
            <a:r>
              <a:rPr lang="en-US" altLang="en-US" sz="2000" dirty="0" smtClean="0">
                <a:solidFill>
                  <a:srgbClr val="FF0000"/>
                </a:solidFill>
              </a:rPr>
              <a:t>portion</a:t>
            </a:r>
            <a:r>
              <a:rPr lang="en-US" altLang="en-US" sz="2000" dirty="0" smtClean="0"/>
              <a:t> size</a:t>
            </a:r>
          </a:p>
          <a:p>
            <a:pPr marL="571500" lvl="1" indent="-342900"/>
            <a:r>
              <a:rPr lang="en-US" altLang="en-US" sz="2000" dirty="0" smtClean="0"/>
              <a:t>Cooked </a:t>
            </a:r>
            <a:r>
              <a:rPr lang="en-US" altLang="en-US" sz="2000" dirty="0"/>
              <a:t>S</a:t>
            </a:r>
            <a:r>
              <a:rPr lang="en-US" altLang="en-US" sz="2000" dirty="0" smtClean="0"/>
              <a:t>outh </a:t>
            </a:r>
            <a:r>
              <a:rPr lang="en-US" altLang="en-US" sz="2000" dirty="0"/>
              <a:t>I</a:t>
            </a:r>
            <a:r>
              <a:rPr lang="en-US" altLang="en-US" sz="2000" dirty="0" smtClean="0"/>
              <a:t>ndian breakfast ??</a:t>
            </a:r>
          </a:p>
          <a:p>
            <a:pPr marL="571500" lvl="1" indent="-342900"/>
            <a:r>
              <a:rPr lang="en-US" altLang="en-US" sz="2000" dirty="0" smtClean="0"/>
              <a:t>Negotiate a healthier version for reduced calorie treat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dirty="0">
                <a:latin typeface="Arial Rounded MT Bold" pitchFamily="34" charset="0"/>
              </a:rPr>
              <a:t>Most important meal of the day!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57695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91" name="Group 3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16348963"/>
              </p:ext>
            </p:extLst>
          </p:nvPr>
        </p:nvGraphicFramePr>
        <p:xfrm>
          <a:off x="251520" y="908720"/>
          <a:ext cx="4267200" cy="5064969"/>
        </p:xfrm>
        <a:graphic>
          <a:graphicData uri="http://schemas.openxmlformats.org/drawingml/2006/table">
            <a:tbl>
              <a:tblPr/>
              <a:tblGrid>
                <a:gridCol w="1984375"/>
                <a:gridCol w="1081088"/>
                <a:gridCol w="1201737"/>
              </a:tblGrid>
              <a:tr h="81933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Food </a:t>
                      </a:r>
                    </a:p>
                  </a:txBody>
                  <a:tcPr marL="91427" marR="91427" marT="42638" marB="426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CHO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  (g)</a:t>
                      </a:r>
                    </a:p>
                  </a:txBody>
                  <a:tcPr marL="91427" marR="91427" marT="42638" marB="426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Calories</a:t>
                      </a:r>
                    </a:p>
                  </a:txBody>
                  <a:tcPr marL="91427" marR="91427" marT="42638" marB="426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8176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Thick slice of wholemeal bread</a:t>
                      </a:r>
                    </a:p>
                  </a:txBody>
                  <a:tcPr marL="91427" marR="91427" marT="42638" marB="426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CDD3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20</a:t>
                      </a:r>
                    </a:p>
                  </a:txBody>
                  <a:tcPr marL="91427" marR="91427" marT="42638" marB="426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CDD3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106</a:t>
                      </a:r>
                    </a:p>
                  </a:txBody>
                  <a:tcPr marL="91427" marR="91427" marT="42638" marB="426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CDD3"/>
                    </a:solidFill>
                  </a:tcPr>
                </a:tc>
              </a:tr>
              <a:tr h="1682116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Medium slice of white bread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27" marR="91427" marT="42638" marB="426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15</a:t>
                      </a:r>
                    </a:p>
                  </a:txBody>
                  <a:tcPr marL="91427" marR="91427" marT="42638" marB="426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72</a:t>
                      </a:r>
                    </a:p>
                  </a:txBody>
                  <a:tcPr marL="91427" marR="91427" marT="42638" marB="426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8EA"/>
                    </a:solidFill>
                  </a:tcPr>
                </a:tc>
              </a:tr>
              <a:tr h="128176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Medium slice of granary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27" marR="91427" marT="42638" marB="426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CDD3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15</a:t>
                      </a:r>
                    </a:p>
                  </a:txBody>
                  <a:tcPr marL="91427" marR="91427" marT="42638" marB="426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CDD3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78</a:t>
                      </a:r>
                    </a:p>
                  </a:txBody>
                  <a:tcPr marL="91427" marR="91427" marT="42638" marB="426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CDD3"/>
                    </a:solidFill>
                  </a:tcPr>
                </a:tc>
              </a:tr>
            </a:tbl>
          </a:graphicData>
        </a:graphic>
      </p:graphicFrame>
      <p:sp>
        <p:nvSpPr>
          <p:cNvPr id="15380" name="Content Placeholder 4"/>
          <p:cNvSpPr>
            <a:spLocks noGrp="1"/>
          </p:cNvSpPr>
          <p:nvPr>
            <p:ph sz="half" idx="4294967295"/>
          </p:nvPr>
        </p:nvSpPr>
        <p:spPr>
          <a:xfrm>
            <a:off x="5364088" y="908720"/>
            <a:ext cx="3672408" cy="5040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28600" indent="-228600" eaLnBrk="1" hangingPunct="1"/>
            <a:r>
              <a:rPr lang="en-US" altLang="en-US" sz="2800" dirty="0" err="1" smtClean="0"/>
              <a:t>Wholemeal</a:t>
            </a:r>
            <a:r>
              <a:rPr lang="en-US" altLang="en-US" sz="2800" dirty="0" smtClean="0"/>
              <a:t> or granary are higher in </a:t>
            </a:r>
            <a:r>
              <a:rPr lang="en-US" altLang="en-US" sz="2800" dirty="0" err="1" smtClean="0"/>
              <a:t>fibre</a:t>
            </a:r>
            <a:endParaRPr lang="en-US" altLang="en-US" sz="2800" dirty="0" smtClean="0"/>
          </a:p>
          <a:p>
            <a:pPr marL="228600" indent="-228600" eaLnBrk="1" hangingPunct="1"/>
            <a:r>
              <a:rPr lang="en-US" altLang="en-US" sz="2800" dirty="0" smtClean="0"/>
              <a:t>For blood glucose and weight loss the most important thing is the thickness of the slice</a:t>
            </a:r>
          </a:p>
          <a:p>
            <a:pPr marL="228600" indent="-228600" eaLnBrk="1" hangingPunct="1"/>
            <a:r>
              <a:rPr lang="en-US" altLang="en-US" sz="2800" dirty="0" smtClean="0">
                <a:solidFill>
                  <a:srgbClr val="FF0000"/>
                </a:solidFill>
              </a:rPr>
              <a:t>Top tip! Swap thick slice for medium.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b="1" dirty="0"/>
              <a:t>White, brown, 50:50 or granary?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969847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1484784"/>
            <a:ext cx="7921625" cy="381642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 sz="3200" dirty="0" smtClean="0">
                <a:solidFill>
                  <a:srgbClr val="FF0000"/>
                </a:solidFill>
              </a:rPr>
              <a:t>Carbohydrate awareness</a:t>
            </a:r>
          </a:p>
          <a:p>
            <a:pPr>
              <a:lnSpc>
                <a:spcPct val="90000"/>
              </a:lnSpc>
            </a:pPr>
            <a:r>
              <a:rPr lang="en-GB" altLang="en-US" sz="3200" dirty="0" smtClean="0"/>
              <a:t>Raising awareness of </a:t>
            </a:r>
            <a:r>
              <a:rPr lang="en-GB" altLang="en-US" sz="3200" dirty="0" smtClean="0">
                <a:solidFill>
                  <a:srgbClr val="FF0000"/>
                </a:solidFill>
              </a:rPr>
              <a:t>all</a:t>
            </a:r>
            <a:r>
              <a:rPr lang="en-GB" altLang="en-US" sz="3200" dirty="0" smtClean="0"/>
              <a:t> foods that affect blood glucose levels.</a:t>
            </a:r>
          </a:p>
          <a:p>
            <a:pPr>
              <a:lnSpc>
                <a:spcPct val="90000"/>
              </a:lnSpc>
            </a:pPr>
            <a:r>
              <a:rPr lang="en-GB" altLang="en-US" sz="3200" dirty="0" smtClean="0"/>
              <a:t>This is often the ‘bit’ people do not understand.</a:t>
            </a:r>
          </a:p>
          <a:p>
            <a:pPr eaLnBrk="1" hangingPunct="1"/>
            <a:endParaRPr lang="en-GB" altLang="en-US" sz="3600" dirty="0" smtClean="0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b="1" dirty="0" smtClean="0"/>
              <a:t>Carbohydrate </a:t>
            </a:r>
            <a:r>
              <a:rPr lang="en-GB" altLang="en-US" sz="3600" b="1" dirty="0"/>
              <a:t>awareness or </a:t>
            </a:r>
            <a:r>
              <a:rPr lang="en-GB" altLang="en-US" sz="3600" b="1" dirty="0" smtClean="0"/>
              <a:t>Carbohydrate </a:t>
            </a:r>
            <a:r>
              <a:rPr lang="en-GB" altLang="en-US" sz="3600" b="1" dirty="0"/>
              <a:t>confusion?</a:t>
            </a:r>
            <a:br>
              <a:rPr lang="en-GB" altLang="en-US" sz="3600" b="1" dirty="0"/>
            </a:b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816541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Carbohydrate Loading in Indian foods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3196951"/>
          </a:xfrm>
        </p:spPr>
        <p:txBody>
          <a:bodyPr>
            <a:normAutofit/>
          </a:bodyPr>
          <a:lstStyle/>
          <a:p>
            <a:r>
              <a:rPr lang="en-GB" dirty="0" smtClean="0"/>
              <a:t>A typical South </a:t>
            </a:r>
            <a:r>
              <a:rPr lang="en-GB" dirty="0"/>
              <a:t>I</a:t>
            </a:r>
            <a:r>
              <a:rPr lang="en-GB" dirty="0" smtClean="0"/>
              <a:t>ndian meal.</a:t>
            </a:r>
          </a:p>
          <a:p>
            <a:pPr lvl="1"/>
            <a:r>
              <a:rPr lang="en-GB" dirty="0" smtClean="0"/>
              <a:t>Rice</a:t>
            </a:r>
          </a:p>
          <a:p>
            <a:pPr lvl="1"/>
            <a:r>
              <a:rPr lang="en-GB" dirty="0" err="1" smtClean="0"/>
              <a:t>Chappathi</a:t>
            </a:r>
            <a:endParaRPr lang="en-GB" dirty="0"/>
          </a:p>
          <a:p>
            <a:pPr lvl="1"/>
            <a:r>
              <a:rPr lang="en-GB" dirty="0" smtClean="0"/>
              <a:t>Potato curry</a:t>
            </a:r>
          </a:p>
          <a:p>
            <a:pPr lvl="1"/>
            <a:r>
              <a:rPr lang="en-GB" dirty="0" err="1" smtClean="0"/>
              <a:t>Pakoras</a:t>
            </a:r>
            <a:endParaRPr lang="en-GB" dirty="0"/>
          </a:p>
          <a:p>
            <a:pPr lvl="1"/>
            <a:r>
              <a:rPr lang="en-GB" dirty="0" err="1" smtClean="0"/>
              <a:t>Pappad</a:t>
            </a:r>
            <a:endParaRPr lang="en-GB" dirty="0" smtClean="0"/>
          </a:p>
          <a:p>
            <a:pPr>
              <a:buFontTx/>
              <a:buChar char="-"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112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57128"/>
          </a:xfrm>
        </p:spPr>
        <p:txBody>
          <a:bodyPr>
            <a:normAutofit fontScale="90000"/>
          </a:bodyPr>
          <a:lstStyle/>
          <a:p>
            <a:r>
              <a:rPr lang="en-GB" sz="3600" b="1" dirty="0"/>
              <a:t>Carbohydrate Loading in Indian foods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042276" cy="43434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Idly</a:t>
            </a:r>
          </a:p>
          <a:p>
            <a:r>
              <a:rPr lang="en-GB" dirty="0" err="1" smtClean="0"/>
              <a:t>Dosai</a:t>
            </a:r>
            <a:endParaRPr lang="en-GB" dirty="0" smtClean="0"/>
          </a:p>
          <a:p>
            <a:r>
              <a:rPr lang="en-GB" dirty="0" err="1" smtClean="0"/>
              <a:t>Poori</a:t>
            </a:r>
            <a:endParaRPr lang="en-GB" dirty="0" smtClean="0"/>
          </a:p>
          <a:p>
            <a:r>
              <a:rPr lang="en-GB" dirty="0" err="1" smtClean="0"/>
              <a:t>Uppuma</a:t>
            </a:r>
            <a:endParaRPr lang="en-GB" dirty="0" smtClean="0"/>
          </a:p>
          <a:p>
            <a:r>
              <a:rPr lang="en-GB" dirty="0" err="1" smtClean="0"/>
              <a:t>Venpongal</a:t>
            </a:r>
            <a:endParaRPr lang="en-GB" dirty="0" smtClean="0"/>
          </a:p>
          <a:p>
            <a:r>
              <a:rPr lang="en-GB" dirty="0" smtClean="0"/>
              <a:t>Mango </a:t>
            </a:r>
            <a:r>
              <a:rPr lang="en-GB" dirty="0" err="1" smtClean="0"/>
              <a:t>lassi</a:t>
            </a:r>
            <a:endParaRPr lang="en-GB" dirty="0" smtClean="0"/>
          </a:p>
          <a:p>
            <a:r>
              <a:rPr lang="en-GB" dirty="0" err="1" smtClean="0"/>
              <a:t>Payasam</a:t>
            </a:r>
            <a:endParaRPr lang="en-GB" dirty="0" smtClean="0"/>
          </a:p>
          <a:p>
            <a:r>
              <a:rPr lang="en-GB" dirty="0" err="1" smtClean="0"/>
              <a:t>Gulab</a:t>
            </a:r>
            <a:r>
              <a:rPr lang="en-GB" dirty="0" smtClean="0"/>
              <a:t> </a:t>
            </a:r>
            <a:r>
              <a:rPr lang="en-GB" dirty="0" err="1" smtClean="0"/>
              <a:t>jamun</a:t>
            </a:r>
            <a:r>
              <a:rPr lang="en-GB" dirty="0" smtClean="0"/>
              <a:t> or similar </a:t>
            </a:r>
            <a:r>
              <a:rPr lang="en-GB" dirty="0" err="1" smtClean="0"/>
              <a:t>indian</a:t>
            </a:r>
            <a:r>
              <a:rPr lang="en-GB" dirty="0" smtClean="0"/>
              <a:t> sweets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4322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772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49275" y="107576"/>
            <a:ext cx="8042276" cy="108917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b="1" dirty="0"/>
              <a:t>Practical tip</a:t>
            </a:r>
            <a:br>
              <a:rPr lang="en-GB" altLang="en-US" sz="3600" b="1" dirty="0"/>
            </a:br>
            <a:r>
              <a:rPr lang="en-GB" altLang="en-US" sz="3600" b="1" dirty="0"/>
              <a:t>No need to weigh – use your hands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832211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2204864"/>
            <a:ext cx="3960440" cy="329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49275" y="107576"/>
            <a:ext cx="8042276" cy="17372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b="1" dirty="0"/>
              <a:t>Practical tip</a:t>
            </a:r>
            <a:r>
              <a:rPr lang="en-GB" altLang="en-US" sz="3600" b="1" dirty="0">
                <a:latin typeface="Arial Rounded MT Bold" pitchFamily="34" charset="0"/>
              </a:rPr>
              <a:t> </a:t>
            </a:r>
            <a:br>
              <a:rPr lang="en-GB" altLang="en-US" sz="3600" b="1" dirty="0">
                <a:latin typeface="Arial Rounded MT Bold" pitchFamily="34" charset="0"/>
              </a:rPr>
            </a:br>
            <a:r>
              <a:rPr lang="en-GB" altLang="en-US" sz="3600" b="1" dirty="0"/>
              <a:t>Fill your plate with vegetables/salad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995601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3429000" y="32004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GB" altLang="en-US" sz="1800">
              <a:latin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07576"/>
            <a:ext cx="9144000" cy="87315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dirty="0">
                <a:latin typeface="Arial Rounded MT Bold" pitchFamily="34" charset="0"/>
              </a:rPr>
              <a:t>Summary</a:t>
            </a:r>
            <a:endParaRPr lang="en-GB" sz="36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052736"/>
            <a:ext cx="8042276" cy="3196951"/>
          </a:xfrm>
          <a:prstGeom prst="rect">
            <a:avLst/>
          </a:prstGeom>
        </p:spPr>
        <p:txBody>
          <a:bodyPr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80FF"/>
              </a:buClr>
              <a:buSzPct val="80000"/>
            </a:pPr>
            <a:r>
              <a:rPr lang="en-US" altLang="en-US" dirty="0" smtClean="0"/>
              <a:t>People </a:t>
            </a:r>
            <a:r>
              <a:rPr lang="en-US" altLang="en-US" dirty="0"/>
              <a:t>need to understand that both sugary and starchy foods increase their blood </a:t>
            </a:r>
            <a:r>
              <a:rPr lang="en-US" altLang="en-US" dirty="0" smtClean="0"/>
              <a:t>glucose.</a:t>
            </a:r>
          </a:p>
          <a:p>
            <a:pPr>
              <a:buClr>
                <a:srgbClr val="0080FF"/>
              </a:buClr>
              <a:buSzPct val="80000"/>
            </a:pPr>
            <a:r>
              <a:rPr lang="en-US" altLang="en-US" dirty="0" smtClean="0"/>
              <a:t>Portion </a:t>
            </a:r>
            <a:r>
              <a:rPr lang="en-US" altLang="en-US" dirty="0"/>
              <a:t>size and the type of carbohydrates are the MOST important </a:t>
            </a:r>
            <a:r>
              <a:rPr lang="en-US" altLang="en-US" dirty="0" smtClean="0"/>
              <a:t>factors.</a:t>
            </a:r>
          </a:p>
          <a:p>
            <a:pPr>
              <a:buClr>
                <a:srgbClr val="0080FF"/>
              </a:buClr>
              <a:buSzPct val="80000"/>
            </a:pPr>
            <a:r>
              <a:rPr lang="en-US" altLang="en-US" dirty="0" smtClean="0"/>
              <a:t>By </a:t>
            </a:r>
            <a:r>
              <a:rPr lang="en-US" altLang="en-US" dirty="0"/>
              <a:t>focusing on this we can hopefully improve </a:t>
            </a:r>
            <a:r>
              <a:rPr lang="en-US" altLang="en-US" dirty="0" smtClean="0"/>
              <a:t>glycemic </a:t>
            </a:r>
            <a:r>
              <a:rPr lang="en-US" altLang="en-US" dirty="0"/>
              <a:t>control AND encourage weight loss.</a:t>
            </a:r>
          </a:p>
          <a:p>
            <a:pPr>
              <a:buClr>
                <a:srgbClr val="0080FF"/>
              </a:buClr>
              <a:buSzPct val="80000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42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091099"/>
              </p:ext>
            </p:extLst>
          </p:nvPr>
        </p:nvGraphicFramePr>
        <p:xfrm>
          <a:off x="467544" y="836712"/>
          <a:ext cx="8229600" cy="4713233"/>
        </p:xfrm>
        <a:graphic>
          <a:graphicData uri="http://schemas.openxmlformats.org/drawingml/2006/table">
            <a:tbl>
              <a:tblPr firstRow="1" firstCol="1" bandRow="1"/>
              <a:tblGrid>
                <a:gridCol w="1543729"/>
                <a:gridCol w="2055828"/>
                <a:gridCol w="2326738"/>
                <a:gridCol w="2303305"/>
              </a:tblGrid>
              <a:tr h="920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All measures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per 100g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726" marR="6172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Low –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 healthier choice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726" marR="6172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Medium –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Ok most of the time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726" marR="6172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High –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Just occasionally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726" marR="6172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20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Sugars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726" marR="6172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5g or less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726" marR="6172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5.1g – 15g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726" marR="6172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More than </a:t>
                      </a:r>
                      <a:r>
                        <a:rPr lang="en-GB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726" marR="6172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20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Fat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726" marR="6172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3g or less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726" marR="6172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3.1 – 20g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726" marR="6172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More than </a:t>
                      </a:r>
                      <a:r>
                        <a:rPr lang="en-GB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726" marR="6172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20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Saturates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GB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726" marR="6172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1.5g or </a:t>
                      </a:r>
                      <a:r>
                        <a:rPr lang="en-GB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less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726" marR="6172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1.6g – 5g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726" marR="6172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More than </a:t>
                      </a:r>
                      <a:r>
                        <a:rPr lang="en-GB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726" marR="6172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787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Salt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726" marR="6172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0.30g or less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726" marR="6172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0.31g – 1.5g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726" marR="6172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More than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1.5g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726" marR="6172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4546" name="Rectangle 4"/>
          <p:cNvSpPr>
            <a:spLocks noChangeArrowheads="1"/>
          </p:cNvSpPr>
          <p:nvPr/>
        </p:nvSpPr>
        <p:spPr bwMode="auto">
          <a:xfrm>
            <a:off x="323850" y="5661025"/>
            <a:ext cx="862965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Traffic light labels on foods make it easier to choose healthy </a:t>
            </a:r>
            <a:r>
              <a:rPr lang="en-GB" altLang="en-US" sz="16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options. To </a:t>
            </a:r>
            <a:r>
              <a:rPr lang="en-GB" altLang="en-US" sz="1600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apply traffic lights to a product, look at the ‘per 100g’ information panel on the pack and use </a:t>
            </a:r>
            <a:r>
              <a:rPr lang="en-GB" altLang="en-US" sz="16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this grid </a:t>
            </a:r>
            <a:r>
              <a:rPr lang="en-GB" altLang="en-US" sz="1600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to make a healthier choice.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Information from British Heart Foundation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671"/>
            <a:ext cx="9144000" cy="6571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latin typeface="Arial Rounded MT Bold" pitchFamily="34" charset="0"/>
              </a:rPr>
              <a:t>Put </a:t>
            </a:r>
            <a:r>
              <a:rPr lang="en-GB" sz="3600" dirty="0">
                <a:latin typeface="Arial Rounded MT Bold" pitchFamily="34" charset="0"/>
              </a:rPr>
              <a:t>a traffic light on every food label</a:t>
            </a:r>
          </a:p>
          <a:p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959022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6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sz="3600" b="1" dirty="0" smtClean="0"/>
              <a:t>Incorporate  Exercise in your lifestyle</a:t>
            </a:r>
            <a:br>
              <a:rPr lang="en-GB" altLang="en-US" sz="3600" b="1" dirty="0" smtClean="0"/>
            </a:br>
            <a:endParaRPr lang="en-GB" altLang="en-US" sz="3600" b="1" dirty="0" smtClean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GB" altLang="en-US" sz="2800" dirty="0" smtClean="0"/>
              <a:t>What are the benefits of Exercise?</a:t>
            </a:r>
          </a:p>
          <a:p>
            <a:pPr>
              <a:lnSpc>
                <a:spcPct val="90000"/>
              </a:lnSpc>
            </a:pPr>
            <a:r>
              <a:rPr lang="en-GB" altLang="en-US" sz="2800" dirty="0" smtClean="0"/>
              <a:t>Improves glycaemic control/increases insulin sensitivity.</a:t>
            </a:r>
          </a:p>
          <a:p>
            <a:pPr>
              <a:lnSpc>
                <a:spcPct val="90000"/>
              </a:lnSpc>
            </a:pPr>
            <a:r>
              <a:rPr lang="en-GB" altLang="en-US" sz="2800" dirty="0" smtClean="0"/>
              <a:t>Improves Blood pressure</a:t>
            </a:r>
          </a:p>
          <a:p>
            <a:pPr>
              <a:lnSpc>
                <a:spcPct val="90000"/>
              </a:lnSpc>
            </a:pPr>
            <a:r>
              <a:rPr lang="en-GB" altLang="en-US" sz="2800" dirty="0" smtClean="0"/>
              <a:t>Improves Cholesterol level</a:t>
            </a:r>
          </a:p>
          <a:p>
            <a:pPr>
              <a:lnSpc>
                <a:spcPct val="90000"/>
              </a:lnSpc>
            </a:pPr>
            <a:r>
              <a:rPr lang="en-GB" altLang="en-US" sz="2800" dirty="0" smtClean="0"/>
              <a:t>Reduces weight</a:t>
            </a:r>
          </a:p>
          <a:p>
            <a:pPr>
              <a:lnSpc>
                <a:spcPct val="90000"/>
              </a:lnSpc>
            </a:pPr>
            <a:r>
              <a:rPr lang="en-GB" altLang="en-US" sz="2800" dirty="0" smtClean="0"/>
              <a:t>Reduces risks of CVD</a:t>
            </a:r>
          </a:p>
          <a:p>
            <a:pPr>
              <a:lnSpc>
                <a:spcPct val="90000"/>
              </a:lnSpc>
            </a:pPr>
            <a:r>
              <a:rPr lang="en-GB" altLang="en-US" sz="2800" dirty="0" smtClean="0"/>
              <a:t>Reduces Depression</a:t>
            </a:r>
          </a:p>
          <a:p>
            <a:pPr>
              <a:lnSpc>
                <a:spcPct val="90000"/>
              </a:lnSpc>
            </a:pPr>
            <a:r>
              <a:rPr lang="en-GB" altLang="en-US" sz="2800" dirty="0" smtClean="0"/>
              <a:t>Boosts self esteem/confidence – endorphins</a:t>
            </a:r>
          </a:p>
          <a:p>
            <a:pPr>
              <a:lnSpc>
                <a:spcPct val="90000"/>
              </a:lnSpc>
            </a:pPr>
            <a:endParaRPr lang="en-GB" altLang="en-US" sz="2800" dirty="0" smtClean="0"/>
          </a:p>
          <a:p>
            <a:pPr>
              <a:lnSpc>
                <a:spcPct val="90000"/>
              </a:lnSpc>
            </a:pPr>
            <a:endParaRPr lang="en-GB" altLang="en-US" sz="2800" dirty="0" smtClean="0"/>
          </a:p>
        </p:txBody>
      </p:sp>
      <p:pic>
        <p:nvPicPr>
          <p:cNvPr id="80900" name="Picture 4" descr="cub_running_colo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5613" y="2590800"/>
            <a:ext cx="18700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0147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73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17305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food 2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392392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 descr="food 0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075599"/>
            <a:ext cx="3924498" cy="401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0" y="260648"/>
            <a:ext cx="914400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GB" altLang="en-US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Would a TIDM patient need the same amount of insulin for these meals?</a:t>
            </a:r>
            <a:endParaRPr lang="en-US" altLang="en-US" sz="36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52225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24" name="Picture 12" descr="hear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1268760"/>
            <a:ext cx="3840480" cy="4343400"/>
          </a:xfrm>
          <a:noFill/>
        </p:spPr>
      </p:pic>
      <p:pic>
        <p:nvPicPr>
          <p:cNvPr id="115715" name="Picture 3" descr="blurred vi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205038"/>
            <a:ext cx="2100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5716" name="Group 4"/>
          <p:cNvGrpSpPr>
            <a:grpSpLocks/>
          </p:cNvGrpSpPr>
          <p:nvPr/>
        </p:nvGrpSpPr>
        <p:grpSpPr bwMode="auto">
          <a:xfrm>
            <a:off x="7236296" y="2204864"/>
            <a:ext cx="1728192" cy="1425575"/>
            <a:chOff x="4014" y="1933"/>
            <a:chExt cx="1540" cy="898"/>
          </a:xfrm>
        </p:grpSpPr>
        <p:pic>
          <p:nvPicPr>
            <p:cNvPr id="30736" name="Picture 5" descr="sandwic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1933"/>
              <a:ext cx="1540" cy="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7" name="Text Box 6"/>
            <p:cNvSpPr txBox="1">
              <a:spLocks noChangeArrowheads="1"/>
            </p:cNvSpPr>
            <p:nvPr/>
          </p:nvSpPr>
          <p:spPr bwMode="auto">
            <a:xfrm>
              <a:off x="4241" y="1933"/>
              <a:ext cx="7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 altLang="en-US" b="1">
                  <a:latin typeface="Tahoma" pitchFamily="34" charset="0"/>
                </a:rPr>
                <a:t>Hunger</a:t>
              </a:r>
              <a:endParaRPr lang="en-US" altLang="en-US" b="1">
                <a:latin typeface="Tahoma" pitchFamily="34" charset="0"/>
              </a:endParaRPr>
            </a:p>
          </p:txBody>
        </p:sp>
      </p:grp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2987824" y="5157192"/>
            <a:ext cx="1439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b="1" dirty="0">
                <a:latin typeface="Tahoma" pitchFamily="34" charset="0"/>
              </a:rPr>
              <a:t>Dizziness</a:t>
            </a:r>
            <a:endParaRPr lang="en-US" altLang="en-US" b="1" dirty="0">
              <a:latin typeface="Tahoma" pitchFamily="34" charset="0"/>
            </a:endParaRP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323850" y="3500438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b="1" dirty="0">
                <a:latin typeface="Tahoma" pitchFamily="34" charset="0"/>
              </a:rPr>
              <a:t>Palpitations</a:t>
            </a:r>
            <a:endParaRPr lang="en-US" altLang="en-US" b="1" dirty="0">
              <a:latin typeface="Tahoma" pitchFamily="34" charset="0"/>
            </a:endParaRPr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1258888" y="4508500"/>
            <a:ext cx="1477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b="1">
                <a:latin typeface="Tahoma" pitchFamily="34" charset="0"/>
              </a:rPr>
              <a:t>Trembling</a:t>
            </a:r>
            <a:endParaRPr lang="en-US" altLang="en-US" b="1">
              <a:latin typeface="Tahoma" pitchFamily="34" charset="0"/>
            </a:endParaRPr>
          </a:p>
        </p:txBody>
      </p:sp>
      <p:sp>
        <p:nvSpPr>
          <p:cNvPr id="30729" name="Text Box 10"/>
          <p:cNvSpPr txBox="1">
            <a:spLocks noChangeArrowheads="1"/>
          </p:cNvSpPr>
          <p:nvPr/>
        </p:nvSpPr>
        <p:spPr bwMode="auto">
          <a:xfrm>
            <a:off x="2771775" y="6237288"/>
            <a:ext cx="4037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en-US">
                <a:latin typeface="Arial" pitchFamily="34" charset="0"/>
              </a:rPr>
              <a:t> Blood glucose – below 3.5 mmol/l</a:t>
            </a:r>
            <a:endParaRPr lang="en-US" altLang="en-US">
              <a:latin typeface="Arial" pitchFamily="34" charset="0"/>
            </a:endParaRPr>
          </a:p>
        </p:txBody>
      </p:sp>
      <p:pic>
        <p:nvPicPr>
          <p:cNvPr id="115723" name="Picture 11" descr="homer sweat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052736"/>
            <a:ext cx="24828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25" name="Line 13"/>
          <p:cNvSpPr>
            <a:spLocks noChangeShapeType="1"/>
          </p:cNvSpPr>
          <p:nvPr/>
        </p:nvSpPr>
        <p:spPr bwMode="auto">
          <a:xfrm>
            <a:off x="2051051" y="3716338"/>
            <a:ext cx="1944886" cy="136884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5726" name="Line 14"/>
          <p:cNvSpPr>
            <a:spLocks noChangeShapeType="1"/>
          </p:cNvSpPr>
          <p:nvPr/>
        </p:nvSpPr>
        <p:spPr bwMode="auto">
          <a:xfrm>
            <a:off x="2627313" y="2492375"/>
            <a:ext cx="1512887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5727" name="Line 15"/>
          <p:cNvSpPr>
            <a:spLocks noChangeShapeType="1"/>
          </p:cNvSpPr>
          <p:nvPr/>
        </p:nvSpPr>
        <p:spPr bwMode="auto">
          <a:xfrm flipH="1">
            <a:off x="6012160" y="2564904"/>
            <a:ext cx="1800225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5728" name="Text Box 16"/>
          <p:cNvSpPr txBox="1">
            <a:spLocks noChangeArrowheads="1"/>
          </p:cNvSpPr>
          <p:nvPr/>
        </p:nvSpPr>
        <p:spPr bwMode="auto">
          <a:xfrm>
            <a:off x="7343775" y="1340768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b="1" dirty="0">
                <a:latin typeface="Tahoma" pitchFamily="34" charset="0"/>
              </a:rPr>
              <a:t>Sweating</a:t>
            </a:r>
            <a:endParaRPr lang="en-US" altLang="en-US" b="1" dirty="0">
              <a:latin typeface="Tahoma" pitchFamily="34" charset="0"/>
            </a:endParaRPr>
          </a:p>
        </p:txBody>
      </p:sp>
      <p:sp>
        <p:nvSpPr>
          <p:cNvPr id="115729" name="Line 17"/>
          <p:cNvSpPr>
            <a:spLocks noChangeShapeType="1"/>
          </p:cNvSpPr>
          <p:nvPr/>
        </p:nvSpPr>
        <p:spPr bwMode="auto">
          <a:xfrm flipH="1">
            <a:off x="5724128" y="1772816"/>
            <a:ext cx="1728192" cy="142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b="1" dirty="0"/>
              <a:t>Hypoglycaemia </a:t>
            </a:r>
            <a:endParaRPr lang="en-GB" alt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553111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157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157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1157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157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1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1" grpId="0"/>
      <p:bldP spid="115721" grpId="1"/>
      <p:bldP spid="115725" grpId="0" animBg="1"/>
      <p:bldP spid="115726" grpId="0" animBg="1"/>
      <p:bldP spid="115727" grpId="0" animBg="1"/>
      <p:bldP spid="115729" grpId="0" animBg="1"/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467544" y="764704"/>
            <a:ext cx="849694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B8AF"/>
              </a:buClr>
              <a:buSzPct val="120000"/>
              <a:buFontTx/>
              <a:buChar char="•"/>
            </a:pPr>
            <a:r>
              <a:rPr lang="en-GB" altLang="en-US" sz="2400" dirty="0"/>
              <a:t>Blood sugar level &lt;4mmol/</a:t>
            </a:r>
            <a:r>
              <a:rPr lang="en-GB" altLang="en-US" sz="2400" dirty="0" smtClean="0"/>
              <a:t>l with </a:t>
            </a:r>
            <a:r>
              <a:rPr lang="en-GB" altLang="en-US" sz="2400" dirty="0"/>
              <a:t>or without symptoms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B8AF"/>
              </a:buClr>
              <a:buSzPct val="120000"/>
              <a:buFontTx/>
              <a:buChar char="•"/>
            </a:pPr>
            <a:r>
              <a:rPr lang="en-GB" altLang="en-US" sz="2400" dirty="0"/>
              <a:t>Treatment: (Rapid acting carbohydrates 15 -20g))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rgbClr val="00B8AF"/>
              </a:buClr>
              <a:buSzPct val="120000"/>
              <a:buFontTx/>
              <a:buChar char="•"/>
            </a:pPr>
            <a:r>
              <a:rPr lang="en-GB" altLang="en-US" sz="2400" dirty="0"/>
              <a:t>150ml Cola drinks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rgbClr val="00B8AF"/>
              </a:buClr>
              <a:buSzPct val="120000"/>
              <a:buFontTx/>
              <a:buChar char="•"/>
            </a:pPr>
            <a:r>
              <a:rPr lang="en-GB" altLang="en-US" sz="2400" dirty="0"/>
              <a:t>160ml fruit juice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rgbClr val="00B8AF"/>
              </a:buClr>
              <a:buSzPct val="120000"/>
              <a:buFontTx/>
              <a:buChar char="•"/>
            </a:pPr>
            <a:r>
              <a:rPr lang="en-GB" altLang="en-US" sz="2400" dirty="0"/>
              <a:t>125ml Lucozade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rgbClr val="00B8AF"/>
              </a:buClr>
              <a:buSzPct val="120000"/>
              <a:buFontTx/>
              <a:buChar char="•"/>
            </a:pPr>
            <a:r>
              <a:rPr lang="en-GB" altLang="en-US" sz="2400" dirty="0"/>
              <a:t> 4 x 5g dextrose tablets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rgbClr val="00B8AF"/>
              </a:buClr>
              <a:buSzPct val="120000"/>
              <a:buFontTx/>
              <a:buChar char="•"/>
            </a:pPr>
            <a:r>
              <a:rPr lang="en-GB" altLang="en-US" sz="2400" dirty="0"/>
              <a:t>5 fruit pastilles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rgbClr val="00B8AF"/>
              </a:buClr>
              <a:buSzPct val="120000"/>
              <a:buFontTx/>
              <a:buChar char="•"/>
            </a:pPr>
            <a:r>
              <a:rPr lang="en-GB" altLang="en-US" sz="2400" dirty="0"/>
              <a:t>3-4 jelly babies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rgbClr val="00B8AF"/>
              </a:buClr>
              <a:buSzPct val="120000"/>
              <a:buFontTx/>
              <a:buChar char="•"/>
            </a:pPr>
            <a:r>
              <a:rPr lang="en-GB" altLang="en-US" sz="2400" dirty="0"/>
              <a:t>8 jelly </a:t>
            </a:r>
            <a:r>
              <a:rPr lang="en-GB" altLang="en-US" sz="2400" dirty="0" smtClean="0"/>
              <a:t>beans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B8AF"/>
              </a:buClr>
              <a:buSzPct val="120000"/>
              <a:buFontTx/>
              <a:buChar char="•"/>
            </a:pPr>
            <a:r>
              <a:rPr lang="en-GB" altLang="en-US" sz="2400" dirty="0" smtClean="0"/>
              <a:t>Check </a:t>
            </a:r>
            <a:r>
              <a:rPr lang="en-GB" altLang="en-US" sz="2400" dirty="0"/>
              <a:t>blood sugar level after 10-15mins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B8AF"/>
              </a:buClr>
              <a:buSzPct val="120000"/>
              <a:buFontTx/>
              <a:buChar char="•"/>
            </a:pPr>
            <a:r>
              <a:rPr lang="en-GB" altLang="en-US" sz="2400" dirty="0" smtClean="0"/>
              <a:t>If </a:t>
            </a:r>
            <a:r>
              <a:rPr lang="en-GB" altLang="en-US" sz="2400" dirty="0"/>
              <a:t>BG levels continue to be below 4mmol/l, repeat treatment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B8AF"/>
              </a:buClr>
              <a:buSzPct val="120000"/>
              <a:buFontTx/>
              <a:buChar char="•"/>
            </a:pPr>
            <a:r>
              <a:rPr lang="en-GB" altLang="en-US" sz="2400" dirty="0"/>
              <a:t>If not due for a meal, </a:t>
            </a:r>
            <a:r>
              <a:rPr lang="en-GB" altLang="en-US" sz="2400" dirty="0" smtClean="0"/>
              <a:t>take a carbohydrate containing snack, </a:t>
            </a:r>
            <a:r>
              <a:rPr lang="en-GB" altLang="en-US" sz="2400" dirty="0" err="1" smtClean="0"/>
              <a:t>e.g</a:t>
            </a:r>
            <a:r>
              <a:rPr lang="en-GB" altLang="en-US" sz="2400" dirty="0" smtClean="0"/>
              <a:t>- 2 Rich tea or digestive biscuits or a fruit.</a:t>
            </a:r>
            <a:endParaRPr lang="en-GB" altLang="en-US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b="1" dirty="0"/>
              <a:t>Hypoglycaemia </a:t>
            </a:r>
            <a:endParaRPr lang="en-GB" alt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377259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b="1" dirty="0"/>
              <a:t>Diabetes and treatment</a:t>
            </a:r>
            <a:endParaRPr lang="en-GB" altLang="en-US" sz="3600" b="1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7544" y="1412776"/>
            <a:ext cx="820891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GB" altLang="en-US" sz="2800" u="sng" dirty="0"/>
              <a:t>Diet</a:t>
            </a:r>
            <a:r>
              <a:rPr lang="en-GB" altLang="en-US" sz="2800" dirty="0"/>
              <a:t> only</a:t>
            </a:r>
          </a:p>
          <a:p>
            <a:pPr algn="ctr" eaLnBrk="1" hangingPunct="1"/>
            <a:r>
              <a:rPr lang="en-GB" altLang="en-US" sz="2800" u="sng" dirty="0"/>
              <a:t>Diet</a:t>
            </a:r>
            <a:r>
              <a:rPr lang="en-GB" altLang="en-US" sz="2800" dirty="0"/>
              <a:t> and Oral hypoglycaemic </a:t>
            </a:r>
            <a:r>
              <a:rPr lang="en-GB" altLang="en-US" sz="2800" dirty="0" smtClean="0"/>
              <a:t>agents</a:t>
            </a:r>
          </a:p>
          <a:p>
            <a:pPr algn="ctr" eaLnBrk="1" hangingPunct="1"/>
            <a:r>
              <a:rPr lang="en-GB" altLang="en-US" dirty="0" smtClean="0"/>
              <a:t>DPP4 Inhibitors</a:t>
            </a:r>
          </a:p>
          <a:p>
            <a:pPr algn="ctr" eaLnBrk="1" hangingPunct="1"/>
            <a:r>
              <a:rPr lang="en-GB" altLang="en-US" dirty="0" smtClean="0"/>
              <a:t>GLP1 </a:t>
            </a:r>
            <a:r>
              <a:rPr lang="en-GB" altLang="en-US" dirty="0" err="1" smtClean="0"/>
              <a:t>anologue</a:t>
            </a:r>
            <a:endParaRPr lang="en-GB" altLang="en-US" dirty="0" smtClean="0"/>
          </a:p>
          <a:p>
            <a:pPr algn="ctr" eaLnBrk="1" hangingPunct="1"/>
            <a:r>
              <a:rPr lang="en-GB" altLang="en-US" dirty="0" smtClean="0"/>
              <a:t>SGLT2 </a:t>
            </a:r>
            <a:r>
              <a:rPr lang="en-GB" altLang="en-US" dirty="0"/>
              <a:t>Inhibitor</a:t>
            </a:r>
          </a:p>
          <a:p>
            <a:pPr algn="ctr" eaLnBrk="1" hangingPunct="1"/>
            <a:r>
              <a:rPr lang="en-GB" altLang="en-US" sz="2800" dirty="0"/>
              <a:t>Diet and </a:t>
            </a:r>
            <a:r>
              <a:rPr lang="en-GB" altLang="en-US" sz="2800" dirty="0" smtClean="0"/>
              <a:t>Insulin  </a:t>
            </a:r>
            <a:endParaRPr lang="en-GB" altLang="en-US" sz="2800" dirty="0"/>
          </a:p>
          <a:p>
            <a:pPr algn="ctr" eaLnBrk="1" hangingPunct="1"/>
            <a:r>
              <a:rPr lang="en-GB" altLang="en-US" sz="2800" u="sng" dirty="0"/>
              <a:t>DIET</a:t>
            </a:r>
            <a:r>
              <a:rPr lang="en-GB" altLang="en-US" sz="2800" dirty="0"/>
              <a:t> is the cornerstone in the management of diabetes</a:t>
            </a:r>
          </a:p>
          <a:p>
            <a:pPr eaLnBrk="1" hangingPunct="1"/>
            <a:endParaRPr lang="en-GB" altLang="en-US" sz="2800" dirty="0"/>
          </a:p>
          <a:p>
            <a:pPr eaLnBrk="1" hangingPunct="1"/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046086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412" y="0"/>
            <a:ext cx="9110588" cy="1772816"/>
          </a:xfrm>
        </p:spPr>
        <p:txBody>
          <a:bodyPr>
            <a:noAutofit/>
          </a:bodyPr>
          <a:lstStyle/>
          <a:p>
            <a:pPr algn="ctr" defTabSz="1162050" eaLnBrk="1" hangingPunct="1">
              <a:defRPr/>
            </a:pPr>
            <a:r>
              <a:rPr lang="en-US" altLang="en-US" sz="3600" b="1" dirty="0" smtClean="0"/>
              <a:t>The DAFNE approach - food first</a:t>
            </a:r>
            <a:br>
              <a:rPr lang="en-US" altLang="en-US" sz="3600" b="1" dirty="0" smtClean="0"/>
            </a:br>
            <a:r>
              <a:rPr lang="en-US" altLang="en-US" sz="3600" b="1" dirty="0" smtClean="0"/>
              <a:t>test sugar levels, count CHO and then inject</a:t>
            </a:r>
            <a:endParaRPr lang="en-US" altLang="en-US" sz="3600" dirty="0" smtClean="0"/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685800" y="25146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685800" y="579120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85" name="Freeform 5"/>
          <p:cNvSpPr>
            <a:spLocks/>
          </p:cNvSpPr>
          <p:nvPr/>
        </p:nvSpPr>
        <p:spPr bwMode="auto">
          <a:xfrm>
            <a:off x="1600200" y="4191000"/>
            <a:ext cx="762000" cy="914400"/>
          </a:xfrm>
          <a:custGeom>
            <a:avLst/>
            <a:gdLst>
              <a:gd name="T0" fmla="*/ 0 w 480"/>
              <a:gd name="T1" fmla="*/ 2147483647 h 576"/>
              <a:gd name="T2" fmla="*/ 2147483647 w 480"/>
              <a:gd name="T3" fmla="*/ 0 h 576"/>
              <a:gd name="T4" fmla="*/ 2147483647 w 480"/>
              <a:gd name="T5" fmla="*/ 2147483647 h 576"/>
              <a:gd name="T6" fmla="*/ 0 60000 65536"/>
              <a:gd name="T7" fmla="*/ 0 60000 65536"/>
              <a:gd name="T8" fmla="*/ 0 60000 65536"/>
              <a:gd name="T9" fmla="*/ 0 w 480"/>
              <a:gd name="T10" fmla="*/ 0 h 576"/>
              <a:gd name="T11" fmla="*/ 480 w 480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576">
                <a:moveTo>
                  <a:pt x="0" y="576"/>
                </a:moveTo>
                <a:cubicBezTo>
                  <a:pt x="80" y="288"/>
                  <a:pt x="160" y="0"/>
                  <a:pt x="240" y="0"/>
                </a:cubicBezTo>
                <a:cubicBezTo>
                  <a:pt x="320" y="0"/>
                  <a:pt x="400" y="288"/>
                  <a:pt x="480" y="57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86" name="Freeform 6"/>
          <p:cNvSpPr>
            <a:spLocks/>
          </p:cNvSpPr>
          <p:nvPr/>
        </p:nvSpPr>
        <p:spPr bwMode="auto">
          <a:xfrm>
            <a:off x="3124200" y="3962400"/>
            <a:ext cx="762000" cy="1143000"/>
          </a:xfrm>
          <a:custGeom>
            <a:avLst/>
            <a:gdLst>
              <a:gd name="T0" fmla="*/ 0 w 480"/>
              <a:gd name="T1" fmla="*/ 2147483647 h 720"/>
              <a:gd name="T2" fmla="*/ 2147483647 w 480"/>
              <a:gd name="T3" fmla="*/ 0 h 720"/>
              <a:gd name="T4" fmla="*/ 2147483647 w 480"/>
              <a:gd name="T5" fmla="*/ 2147483647 h 720"/>
              <a:gd name="T6" fmla="*/ 0 60000 65536"/>
              <a:gd name="T7" fmla="*/ 0 60000 65536"/>
              <a:gd name="T8" fmla="*/ 0 60000 65536"/>
              <a:gd name="T9" fmla="*/ 0 w 480"/>
              <a:gd name="T10" fmla="*/ 0 h 720"/>
              <a:gd name="T11" fmla="*/ 480 w 480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720">
                <a:moveTo>
                  <a:pt x="0" y="720"/>
                </a:moveTo>
                <a:cubicBezTo>
                  <a:pt x="80" y="360"/>
                  <a:pt x="160" y="0"/>
                  <a:pt x="240" y="0"/>
                </a:cubicBezTo>
                <a:cubicBezTo>
                  <a:pt x="320" y="0"/>
                  <a:pt x="440" y="600"/>
                  <a:pt x="480" y="72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87" name="Freeform 7"/>
          <p:cNvSpPr>
            <a:spLocks/>
          </p:cNvSpPr>
          <p:nvPr/>
        </p:nvSpPr>
        <p:spPr bwMode="auto">
          <a:xfrm>
            <a:off x="4800600" y="3810000"/>
            <a:ext cx="1447800" cy="1371600"/>
          </a:xfrm>
          <a:custGeom>
            <a:avLst/>
            <a:gdLst>
              <a:gd name="T0" fmla="*/ 0 w 912"/>
              <a:gd name="T1" fmla="*/ 2147483647 h 1104"/>
              <a:gd name="T2" fmla="*/ 2147483647 w 912"/>
              <a:gd name="T3" fmla="*/ 0 h 1104"/>
              <a:gd name="T4" fmla="*/ 2147483647 w 912"/>
              <a:gd name="T5" fmla="*/ 2147483647 h 1104"/>
              <a:gd name="T6" fmla="*/ 0 60000 65536"/>
              <a:gd name="T7" fmla="*/ 0 60000 65536"/>
              <a:gd name="T8" fmla="*/ 0 60000 65536"/>
              <a:gd name="T9" fmla="*/ 0 w 912"/>
              <a:gd name="T10" fmla="*/ 0 h 1104"/>
              <a:gd name="T11" fmla="*/ 912 w 912"/>
              <a:gd name="T12" fmla="*/ 1104 h 1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1104">
                <a:moveTo>
                  <a:pt x="0" y="1104"/>
                </a:moveTo>
                <a:cubicBezTo>
                  <a:pt x="140" y="552"/>
                  <a:pt x="280" y="0"/>
                  <a:pt x="432" y="0"/>
                </a:cubicBezTo>
                <a:cubicBezTo>
                  <a:pt x="584" y="0"/>
                  <a:pt x="832" y="920"/>
                  <a:pt x="912" y="110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1371600" y="5257800"/>
            <a:ext cx="0" cy="1066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2971800" y="5257800"/>
            <a:ext cx="0" cy="990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4724400" y="5181600"/>
            <a:ext cx="0" cy="114300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143000" y="63246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FF00FF"/>
                </a:solidFill>
              </a:rPr>
              <a:t>QA</a:t>
            </a:r>
            <a:endParaRPr lang="en-US" altLang="en-US" sz="1800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914400" y="5334000"/>
            <a:ext cx="0" cy="7620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 type="arrow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6629400" y="5257800"/>
            <a:ext cx="0" cy="8382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V="1">
            <a:off x="685800" y="5181600"/>
            <a:ext cx="6705600" cy="0"/>
          </a:xfrm>
          <a:prstGeom prst="line">
            <a:avLst/>
          </a:prstGeom>
          <a:noFill/>
          <a:ln w="3175" cap="rnd">
            <a:solidFill>
              <a:srgbClr val="FF00FF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1676400" y="34290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/>
              <a:t>Food</a:t>
            </a:r>
            <a:endParaRPr lang="en-US" altLang="en-US" sz="1800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3124200" y="33528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/>
              <a:t>Food</a:t>
            </a:r>
            <a:endParaRPr lang="en-US" altLang="en-US" sz="1400"/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5257800" y="2667000"/>
            <a:ext cx="915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Food</a:t>
            </a:r>
            <a:endParaRPr lang="en-US" altLang="en-US" sz="1400"/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2667000" y="6248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FF00FF"/>
                </a:solidFill>
              </a:rPr>
              <a:t>QA</a:t>
            </a:r>
            <a:endParaRPr lang="en-US" altLang="en-US" sz="1800"/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4267200" y="6248400"/>
            <a:ext cx="13716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FF00FF"/>
                </a:solidFill>
              </a:rPr>
              <a:t>QA</a:t>
            </a:r>
          </a:p>
          <a:p>
            <a:pPr>
              <a:spcBef>
                <a:spcPct val="50000"/>
              </a:spcBef>
            </a:pPr>
            <a:endParaRPr lang="en-US" altLang="en-US" sz="1800">
              <a:solidFill>
                <a:srgbClr val="FF00FF"/>
              </a:solidFill>
            </a:endParaRPr>
          </a:p>
        </p:txBody>
      </p:sp>
      <p:sp>
        <p:nvSpPr>
          <p:cNvPr id="20500" name="Oval 20"/>
          <p:cNvSpPr>
            <a:spLocks noChangeArrowheads="1"/>
          </p:cNvSpPr>
          <p:nvPr/>
        </p:nvSpPr>
        <p:spPr bwMode="auto">
          <a:xfrm>
            <a:off x="1676400" y="3352800"/>
            <a:ext cx="609600" cy="457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GB" altLang="en-US" sz="1800"/>
          </a:p>
        </p:txBody>
      </p:sp>
      <p:sp>
        <p:nvSpPr>
          <p:cNvPr id="20501" name="Oval 21"/>
          <p:cNvSpPr>
            <a:spLocks noChangeArrowheads="1"/>
          </p:cNvSpPr>
          <p:nvPr/>
        </p:nvSpPr>
        <p:spPr bwMode="auto">
          <a:xfrm>
            <a:off x="3124200" y="3276600"/>
            <a:ext cx="609600" cy="457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GB" altLang="en-US" sz="1800"/>
          </a:p>
        </p:txBody>
      </p:sp>
      <p:sp>
        <p:nvSpPr>
          <p:cNvPr id="20502" name="Oval 22"/>
          <p:cNvSpPr>
            <a:spLocks noChangeArrowheads="1"/>
          </p:cNvSpPr>
          <p:nvPr/>
        </p:nvSpPr>
        <p:spPr bwMode="auto">
          <a:xfrm>
            <a:off x="4876800" y="2057400"/>
            <a:ext cx="1371600" cy="1371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GB" altLang="en-US" sz="1800"/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 rot="-5434052">
            <a:off x="-538956" y="3415506"/>
            <a:ext cx="23622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Arial" pitchFamily="34" charset="0"/>
              </a:rPr>
              <a:t>Blood glucose</a:t>
            </a:r>
            <a:endParaRPr lang="en-US" altLang="en-US" sz="1800"/>
          </a:p>
          <a:p>
            <a:pPr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762000" y="60960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FF00FF"/>
                </a:solidFill>
              </a:rPr>
              <a:t>BI</a:t>
            </a:r>
            <a:endParaRPr lang="en-GB" altLang="en-US" sz="1800"/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6400800" y="6034088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FF00FF"/>
                </a:solidFill>
              </a:rPr>
              <a:t>BI</a:t>
            </a:r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14293140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981075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GB" altLang="en-US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Resources that can help</a:t>
            </a:r>
            <a:r>
              <a:rPr lang="en-GB" altLang="en-US" sz="3500" dirty="0" smtClean="0">
                <a:solidFill>
                  <a:srgbClr val="0033CC"/>
                </a:solidFill>
              </a:rPr>
              <a:t>…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GB" altLang="en-US" sz="3000" dirty="0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GB" altLang="en-US" sz="3000" dirty="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GB" altLang="en-US" sz="3000" dirty="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GB" altLang="en-US" sz="3000" dirty="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GB" altLang="en-US" sz="3000" dirty="0" smtClean="0"/>
          </a:p>
        </p:txBody>
      </p:sp>
      <p:pic>
        <p:nvPicPr>
          <p:cNvPr id="23555" name="Picture 3" descr="Collins Gem - Carb Counter: A Clear Guide to Carbohydrates in Everyday Food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42014">
            <a:off x="6516688" y="1628775"/>
            <a:ext cx="1873250" cy="2568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Carbs &amp; Cals Book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2420938"/>
            <a:ext cx="1665288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166813" y="4508500"/>
            <a:ext cx="2181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US" altLang="en-US" sz="1800">
              <a:latin typeface="Arial" pitchFamily="34" charset="0"/>
            </a:endParaRPr>
          </a:p>
        </p:txBody>
      </p:sp>
      <p:grpSp>
        <p:nvGrpSpPr>
          <p:cNvPr id="23558" name="Group 6"/>
          <p:cNvGrpSpPr>
            <a:grpSpLocks/>
          </p:cNvGrpSpPr>
          <p:nvPr/>
        </p:nvGrpSpPr>
        <p:grpSpPr bwMode="auto">
          <a:xfrm>
            <a:off x="1547813" y="1052513"/>
            <a:ext cx="2592387" cy="1512887"/>
            <a:chOff x="1882" y="1026"/>
            <a:chExt cx="1633" cy="953"/>
          </a:xfrm>
        </p:grpSpPr>
        <p:sp>
          <p:nvSpPr>
            <p:cNvPr id="23560" name="AutoShape 7"/>
            <p:cNvSpPr>
              <a:spLocks noChangeArrowheads="1"/>
            </p:cNvSpPr>
            <p:nvPr/>
          </p:nvSpPr>
          <p:spPr bwMode="auto">
            <a:xfrm>
              <a:off x="1882" y="1026"/>
              <a:ext cx="1633" cy="953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23561" name="Text Box 8"/>
            <p:cNvSpPr txBox="1">
              <a:spLocks noChangeArrowheads="1"/>
            </p:cNvSpPr>
            <p:nvPr/>
          </p:nvSpPr>
          <p:spPr bwMode="auto">
            <a:xfrm>
              <a:off x="2245" y="1344"/>
              <a:ext cx="9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00B8AF"/>
                </a:buClr>
                <a:buSzPct val="120000"/>
              </a:pPr>
              <a:r>
                <a:rPr lang="en-GB" altLang="en-US" sz="2400" b="1">
                  <a:latin typeface="Arial" pitchFamily="34" charset="0"/>
                </a:rPr>
                <a:t>10 g list</a:t>
              </a:r>
              <a:endParaRPr lang="en-GB" altLang="en-US" sz="2400">
                <a:latin typeface="Arial" pitchFamily="34" charset="0"/>
              </a:endParaRPr>
            </a:p>
          </p:txBody>
        </p:sp>
      </p:grpSp>
      <p:pic>
        <p:nvPicPr>
          <p:cNvPr id="23559" name="Picture 9" descr="The Calorie, Carb and Fat Bible 2010: The UK's Most Comprehensive Calorie Counter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08978">
            <a:off x="827088" y="2852738"/>
            <a:ext cx="1625600" cy="23034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706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GB" altLang="en-US" smtClean="0"/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24" y="30"/>
            <a:chExt cx="4164" cy="1992"/>
          </a:xfrm>
        </p:grpSpPr>
        <p:pic>
          <p:nvPicPr>
            <p:cNvPr id="26628" name="Picture 4" descr="NR Profi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30"/>
              <a:ext cx="4164" cy="1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29" name="Freeform 5"/>
            <p:cNvSpPr>
              <a:spLocks/>
            </p:cNvSpPr>
            <p:nvPr/>
          </p:nvSpPr>
          <p:spPr bwMode="auto">
            <a:xfrm>
              <a:off x="276" y="912"/>
              <a:ext cx="3456" cy="306"/>
            </a:xfrm>
            <a:custGeom>
              <a:avLst/>
              <a:gdLst>
                <a:gd name="T0" fmla="*/ 0 w 576"/>
                <a:gd name="T1" fmla="*/ 66096 h 51"/>
                <a:gd name="T2" fmla="*/ 3888 w 576"/>
                <a:gd name="T3" fmla="*/ 58320 h 51"/>
                <a:gd name="T4" fmla="*/ 11664 w 576"/>
                <a:gd name="T5" fmla="*/ 55728 h 51"/>
                <a:gd name="T6" fmla="*/ 81648 w 576"/>
                <a:gd name="T7" fmla="*/ 23328 h 51"/>
                <a:gd name="T8" fmla="*/ 158112 w 576"/>
                <a:gd name="T9" fmla="*/ 0 h 51"/>
                <a:gd name="T10" fmla="*/ 309744 w 576"/>
                <a:gd name="T11" fmla="*/ 20736 h 51"/>
                <a:gd name="T12" fmla="*/ 365472 w 576"/>
                <a:gd name="T13" fmla="*/ 16848 h 51"/>
                <a:gd name="T14" fmla="*/ 427680 w 576"/>
                <a:gd name="T15" fmla="*/ 11664 h 51"/>
                <a:gd name="T16" fmla="*/ 500256 w 576"/>
                <a:gd name="T17" fmla="*/ 20736 h 51"/>
                <a:gd name="T18" fmla="*/ 565056 w 576"/>
                <a:gd name="T19" fmla="*/ 6480 h 51"/>
                <a:gd name="T20" fmla="*/ 598752 w 576"/>
                <a:gd name="T21" fmla="*/ 12960 h 51"/>
                <a:gd name="T22" fmla="*/ 636336 w 576"/>
                <a:gd name="T23" fmla="*/ 20736 h 51"/>
                <a:gd name="T24" fmla="*/ 659664 w 576"/>
                <a:gd name="T25" fmla="*/ 24624 h 51"/>
                <a:gd name="T26" fmla="*/ 708912 w 576"/>
                <a:gd name="T27" fmla="*/ 18144 h 51"/>
                <a:gd name="T28" fmla="*/ 746496 w 576"/>
                <a:gd name="T29" fmla="*/ 23328 h 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6" h="51">
                  <a:moveTo>
                    <a:pt x="0" y="51"/>
                  </a:moveTo>
                  <a:cubicBezTo>
                    <a:pt x="1" y="49"/>
                    <a:pt x="1" y="46"/>
                    <a:pt x="3" y="45"/>
                  </a:cubicBezTo>
                  <a:cubicBezTo>
                    <a:pt x="5" y="44"/>
                    <a:pt x="9" y="43"/>
                    <a:pt x="9" y="43"/>
                  </a:cubicBezTo>
                  <a:cubicBezTo>
                    <a:pt x="17" y="31"/>
                    <a:pt x="48" y="20"/>
                    <a:pt x="63" y="18"/>
                  </a:cubicBezTo>
                  <a:cubicBezTo>
                    <a:pt x="83" y="13"/>
                    <a:pt x="102" y="4"/>
                    <a:pt x="122" y="0"/>
                  </a:cubicBezTo>
                  <a:cubicBezTo>
                    <a:pt x="168" y="12"/>
                    <a:pt x="183" y="15"/>
                    <a:pt x="239" y="16"/>
                  </a:cubicBezTo>
                  <a:cubicBezTo>
                    <a:pt x="253" y="15"/>
                    <a:pt x="268" y="14"/>
                    <a:pt x="282" y="13"/>
                  </a:cubicBezTo>
                  <a:cubicBezTo>
                    <a:pt x="299" y="14"/>
                    <a:pt x="314" y="12"/>
                    <a:pt x="330" y="9"/>
                  </a:cubicBezTo>
                  <a:cubicBezTo>
                    <a:pt x="351" y="10"/>
                    <a:pt x="366" y="14"/>
                    <a:pt x="386" y="16"/>
                  </a:cubicBezTo>
                  <a:cubicBezTo>
                    <a:pt x="404" y="15"/>
                    <a:pt x="419" y="7"/>
                    <a:pt x="436" y="5"/>
                  </a:cubicBezTo>
                  <a:cubicBezTo>
                    <a:pt x="443" y="3"/>
                    <a:pt x="455" y="8"/>
                    <a:pt x="462" y="10"/>
                  </a:cubicBezTo>
                  <a:cubicBezTo>
                    <a:pt x="469" y="15"/>
                    <a:pt x="483" y="15"/>
                    <a:pt x="491" y="16"/>
                  </a:cubicBezTo>
                  <a:cubicBezTo>
                    <a:pt x="498" y="18"/>
                    <a:pt x="501" y="18"/>
                    <a:pt x="509" y="19"/>
                  </a:cubicBezTo>
                  <a:cubicBezTo>
                    <a:pt x="522" y="17"/>
                    <a:pt x="533" y="15"/>
                    <a:pt x="547" y="14"/>
                  </a:cubicBezTo>
                  <a:cubicBezTo>
                    <a:pt x="556" y="15"/>
                    <a:pt x="567" y="18"/>
                    <a:pt x="576" y="18"/>
                  </a:cubicBezTo>
                </a:path>
              </a:pathLst>
            </a:custGeom>
            <a:noFill/>
            <a:ln w="31750" cap="flat" cmpd="sng">
              <a:solidFill>
                <a:srgbClr val="9999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30" name="Line 6"/>
            <p:cNvSpPr>
              <a:spLocks noChangeShapeType="1"/>
            </p:cNvSpPr>
            <p:nvPr/>
          </p:nvSpPr>
          <p:spPr bwMode="auto">
            <a:xfrm flipH="1" flipV="1">
              <a:off x="3552" y="1074"/>
              <a:ext cx="6" cy="594"/>
            </a:xfrm>
            <a:prstGeom prst="line">
              <a:avLst/>
            </a:prstGeom>
            <a:noFill/>
            <a:ln w="184150">
              <a:solidFill>
                <a:srgbClr val="9999FF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31" name="Text Box 7"/>
            <p:cNvSpPr txBox="1">
              <a:spLocks noChangeArrowheads="1"/>
            </p:cNvSpPr>
            <p:nvPr/>
          </p:nvSpPr>
          <p:spPr bwMode="auto">
            <a:xfrm>
              <a:off x="3198" y="1661"/>
              <a:ext cx="86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latin typeface="Arial" pitchFamily="34" charset="0"/>
                </a:rPr>
                <a:t>Basal insulin</a:t>
              </a:r>
            </a:p>
            <a:p>
              <a:pPr algn="ctr" eaLnBrk="1" hangingPunct="1"/>
              <a:r>
                <a:rPr lang="en-US" altLang="en-US" sz="1400" b="1">
                  <a:latin typeface="Arial" pitchFamily="34" charset="0"/>
                </a:rPr>
                <a:t>Lantus</a:t>
              </a:r>
            </a:p>
            <a:p>
              <a:pPr algn="ctr" eaLnBrk="1" hangingPunct="1"/>
              <a:r>
                <a:rPr lang="en-US" altLang="en-US" sz="1400" b="1">
                  <a:latin typeface="Arial" pitchFamily="34" charset="0"/>
                </a:rPr>
                <a:t>or</a:t>
              </a:r>
            </a:p>
            <a:p>
              <a:pPr algn="ctr" eaLnBrk="1" hangingPunct="1"/>
              <a:r>
                <a:rPr lang="en-US" altLang="en-US" sz="1400" b="1">
                  <a:latin typeface="Arial" pitchFamily="34" charset="0"/>
                </a:rPr>
                <a:t>Levemir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75288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284794"/>
              </p:ext>
            </p:extLst>
          </p:nvPr>
        </p:nvGraphicFramePr>
        <p:xfrm>
          <a:off x="1331913" y="1765301"/>
          <a:ext cx="6480447" cy="3948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" name="Bitmap Image" r:id="rId4" imgW="5466667" imgH="3467584" progId="Paint.Picture">
                  <p:embed/>
                </p:oleObj>
              </mc:Choice>
              <mc:Fallback>
                <p:oleObj name="Bitmap Image" r:id="rId4" imgW="5466667" imgH="346758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765301"/>
                        <a:ext cx="6480447" cy="394845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5356225" y="3762375"/>
            <a:ext cx="2144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en-US" sz="1800" b="1">
                <a:latin typeface="Arial" pitchFamily="34" charset="0"/>
                <a:cs typeface="Arial" pitchFamily="34" charset="0"/>
                <a:sym typeface="Symbol" pitchFamily="18" charset="2"/>
              </a:rPr>
              <a:t></a:t>
            </a:r>
            <a:r>
              <a:rPr lang="en-GB" altLang="en-US" sz="1800" b="1">
                <a:latin typeface="Arial" pitchFamily="34" charset="0"/>
                <a:cs typeface="Arial" pitchFamily="34" charset="0"/>
                <a:sym typeface="MoreWingbats SWC"/>
              </a:rPr>
              <a:t>-cell dysfunction</a:t>
            </a:r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3870325" y="3551238"/>
            <a:ext cx="15890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GB" altLang="en-US" sz="2700" b="1">
                <a:latin typeface="Arial" pitchFamily="34" charset="0"/>
                <a:cs typeface="Arial" pitchFamily="34" charset="0"/>
              </a:rPr>
              <a:t>Type 2</a:t>
            </a:r>
          </a:p>
          <a:p>
            <a:pPr algn="ctr" eaLnBrk="1" hangingPunct="1"/>
            <a:r>
              <a:rPr lang="en-GB" altLang="en-US" sz="2700" b="1">
                <a:latin typeface="Arial" pitchFamily="34" charset="0"/>
                <a:cs typeface="Arial" pitchFamily="34" charset="0"/>
              </a:rPr>
              <a:t>diabetes</a:t>
            </a:r>
          </a:p>
        </p:txBody>
      </p:sp>
      <p:sp>
        <p:nvSpPr>
          <p:cNvPr id="53253" name="Text Box 6"/>
          <p:cNvSpPr txBox="1">
            <a:spLocks noChangeArrowheads="1"/>
          </p:cNvSpPr>
          <p:nvPr/>
        </p:nvSpPr>
        <p:spPr bwMode="auto">
          <a:xfrm>
            <a:off x="1644650" y="3584575"/>
            <a:ext cx="2068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GB" altLang="en-US" sz="1800" b="1">
                <a:latin typeface="Arial" pitchFamily="34" charset="0"/>
                <a:cs typeface="Arial" pitchFamily="34" charset="0"/>
              </a:rPr>
              <a:t>Insulin resistance</a:t>
            </a:r>
          </a:p>
        </p:txBody>
      </p: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0" y="23664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Monotype Sorts"/>
              <a:buNone/>
            </a:pPr>
            <a:r>
              <a:rPr lang="en-GB" altLang="en-US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Type 2 Diabetes is a progressive metabolic disorder characterised by:</a:t>
            </a:r>
          </a:p>
        </p:txBody>
      </p:sp>
    </p:spTree>
    <p:extLst>
      <p:ext uri="{BB962C8B-B14F-4D97-AF65-F5344CB8AC3E}">
        <p14:creationId xmlns:p14="http://schemas.microsoft.com/office/powerpoint/2010/main" val="8472315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73152"/>
          </a:xfrm>
        </p:spPr>
        <p:txBody>
          <a:bodyPr/>
          <a:lstStyle/>
          <a:p>
            <a:r>
              <a:rPr lang="en-GB" sz="3600" b="1" dirty="0"/>
              <a:t>What is Type 2 Diabetes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52736"/>
            <a:ext cx="7776864" cy="402818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GB" sz="5100" dirty="0" smtClean="0"/>
          </a:p>
          <a:p>
            <a:pPr marL="0" indent="0">
              <a:buNone/>
            </a:pPr>
            <a:r>
              <a:rPr lang="en-GB" sz="5100" dirty="0" smtClean="0"/>
              <a:t>Type </a:t>
            </a:r>
            <a:r>
              <a:rPr lang="en-GB" sz="5100" dirty="0"/>
              <a:t>2 diabetes occurs when the pancreas doesn't produce enough insulin to maintain a normal blood glucose </a:t>
            </a:r>
            <a:r>
              <a:rPr lang="en-GB" sz="5100" dirty="0" smtClean="0"/>
              <a:t>level or </a:t>
            </a:r>
            <a:r>
              <a:rPr lang="en-GB" sz="5100" dirty="0"/>
              <a:t>the body is unable to use the insulin that is produced (insulin resistance).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1806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503</TotalTime>
  <Words>1443</Words>
  <Application>Microsoft Macintosh PowerPoint</Application>
  <PresentationFormat>On-screen Show (4:3)</PresentationFormat>
  <Paragraphs>390</Paragraphs>
  <Slides>42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Breeze</vt:lpstr>
      <vt:lpstr>Document</vt:lpstr>
      <vt:lpstr>Bitmap Image</vt:lpstr>
      <vt:lpstr>Dietary update for Diabetes</vt:lpstr>
      <vt:lpstr>Overview of Presentation</vt:lpstr>
      <vt:lpstr>PowerPoint Presentation</vt:lpstr>
      <vt:lpstr>PowerPoint Presentation</vt:lpstr>
      <vt:lpstr>The DAFNE approach - food first test sugar levels, count CHO and then inject</vt:lpstr>
      <vt:lpstr>PowerPoint Presentation</vt:lpstr>
      <vt:lpstr>PowerPoint Presentation</vt:lpstr>
      <vt:lpstr>PowerPoint Presentation</vt:lpstr>
      <vt:lpstr>What is Type 2 Diabetes</vt:lpstr>
      <vt:lpstr>‘Risk Factors’ for Type 2 Diabetes</vt:lpstr>
      <vt:lpstr>PowerPoint Presentation</vt:lpstr>
      <vt:lpstr>Why are we South Asians at risk of</vt:lpstr>
      <vt:lpstr>Risk Factors</vt:lpstr>
      <vt:lpstr>PowerPoint Presentation</vt:lpstr>
      <vt:lpstr>PowerPoint Presentation</vt:lpstr>
      <vt:lpstr>What is Glycaemic Index</vt:lpstr>
      <vt:lpstr>PowerPoint Presentation</vt:lpstr>
      <vt:lpstr>PowerPoint Presentation</vt:lpstr>
      <vt:lpstr>PowerPoint Presentation</vt:lpstr>
      <vt:lpstr>Advantages of Low GI diet</vt:lpstr>
      <vt:lpstr>PowerPoint Presentation</vt:lpstr>
      <vt:lpstr>PowerPoint Presentation</vt:lpstr>
      <vt:lpstr>Evidence-based nutrition guidelines for the prevention and management of diabetes (Diabetes UK, 2011) </vt:lpstr>
      <vt:lpstr>Primary Treatment for T2DM </vt:lpstr>
      <vt:lpstr>Energy balance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Carbohydrate Loading in Indian foods</vt:lpstr>
      <vt:lpstr>Carbohydrate Loading in Indian foods</vt:lpstr>
      <vt:lpstr>PowerPoint Presentation</vt:lpstr>
      <vt:lpstr>PowerPoint Presentation</vt:lpstr>
      <vt:lpstr>PowerPoint Presentation</vt:lpstr>
      <vt:lpstr>PowerPoint Presentation</vt:lpstr>
      <vt:lpstr>Incorporate  Exercise in your lifestyle </vt:lpstr>
      <vt:lpstr>PowerPoint Presentation</vt:lpstr>
      <vt:lpstr>PowerPoint Presentation</vt:lpstr>
      <vt:lpstr>PowerPoint Presentation</vt:lpstr>
    </vt:vector>
  </TitlesOfParts>
  <Company>Southend University Hospital NHS Foundation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Dietary Management of Diabetes</dc:title>
  <dc:creator>Chandrasekharan, Lakshmi</dc:creator>
  <cp:lastModifiedBy>Shankar Vasudevan</cp:lastModifiedBy>
  <cp:revision>157</cp:revision>
  <dcterms:created xsi:type="dcterms:W3CDTF">2017-02-26T22:07:42Z</dcterms:created>
  <dcterms:modified xsi:type="dcterms:W3CDTF">2017-04-02T20:27:00Z</dcterms:modified>
</cp:coreProperties>
</file>